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 id="2147483696" r:id="rId5"/>
  </p:sldMasterIdLst>
  <p:notesMasterIdLst>
    <p:notesMasterId r:id="rId21"/>
  </p:notesMasterIdLst>
  <p:handoutMasterIdLst>
    <p:handoutMasterId r:id="rId22"/>
  </p:handoutMasterIdLst>
  <p:sldIdLst>
    <p:sldId id="905" r:id="rId6"/>
    <p:sldId id="378" r:id="rId7"/>
    <p:sldId id="370" r:id="rId8"/>
    <p:sldId id="375" r:id="rId9"/>
    <p:sldId id="385" r:id="rId10"/>
    <p:sldId id="285" r:id="rId11"/>
    <p:sldId id="901" r:id="rId12"/>
    <p:sldId id="900" r:id="rId13"/>
    <p:sldId id="389" r:id="rId14"/>
    <p:sldId id="903" r:id="rId15"/>
    <p:sldId id="845" r:id="rId16"/>
    <p:sldId id="885" r:id="rId17"/>
    <p:sldId id="904" r:id="rId18"/>
    <p:sldId id="394" r:id="rId19"/>
    <p:sldId id="902"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DFA6FF4-F7BA-4338-8046-9D76365F9FA1}">
          <p14:sldIdLst>
            <p14:sldId id="905"/>
            <p14:sldId id="378"/>
            <p14:sldId id="370"/>
            <p14:sldId id="375"/>
            <p14:sldId id="385"/>
            <p14:sldId id="285"/>
            <p14:sldId id="901"/>
            <p14:sldId id="900"/>
            <p14:sldId id="389"/>
            <p14:sldId id="903"/>
            <p14:sldId id="845"/>
            <p14:sldId id="885"/>
            <p14:sldId id="904"/>
            <p14:sldId id="394"/>
            <p14:sldId id="9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40" userDrawn="1">
          <p15:clr>
            <a:srgbClr val="A4A3A4"/>
          </p15:clr>
        </p15:guide>
        <p15:guide id="2" pos="2121" userDrawn="1">
          <p15:clr>
            <a:srgbClr val="A4A3A4"/>
          </p15:clr>
        </p15:guide>
        <p15:guide id="3" orient="horz" pos="2835" userDrawn="1">
          <p15:clr>
            <a:srgbClr val="A4A3A4"/>
          </p15:clr>
        </p15:guide>
        <p15:guide id="4" pos="2116" userDrawn="1">
          <p15:clr>
            <a:srgbClr val="A4A3A4"/>
          </p15:clr>
        </p15:guide>
        <p15:guide id="5" orient="horz" pos="2933" userDrawn="1">
          <p15:clr>
            <a:srgbClr val="A4A3A4"/>
          </p15:clr>
        </p15:guide>
        <p15:guide id="6" orient="horz" pos="2928" userDrawn="1">
          <p15:clr>
            <a:srgbClr val="A4A3A4"/>
          </p15:clr>
        </p15:guide>
        <p15:guide id="7" pos="2213" userDrawn="1">
          <p15:clr>
            <a:srgbClr val="A4A3A4"/>
          </p15:clr>
        </p15:guide>
        <p15:guide id="8"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n Swartout" initials="ES" lastIdx="73" clrIdx="0"/>
  <p:cmAuthor id="2" name="PDRI-MS" initials="MS" lastIdx="11" clrIdx="1"/>
  <p:cmAuthor id="3" name="Robin Anne Rojas" initials="RAR" lastIdx="41" clrIdx="2"/>
  <p:cmAuthor id="4" name="Lucy Wang" initials="LW" lastIdx="2" clrIdx="3"/>
  <p:cmAuthor id="5" name="Jennifer Nelligan" initials="JN" lastIdx="1" clrIdx="4"/>
  <p:cmAuthor id="6" name="Jennifer Nelligan" initials="JN [2]" lastIdx="1" clrIdx="5"/>
  <p:cmAuthor id="7" name="Jennifer Nelligan" initials="JN [3]" lastIdx="1" clrIdx="6"/>
  <p:cmAuthor id="8" name="Jennifer Nelligan" initials="JN [4]" lastIdx="1" clrIdx="7"/>
  <p:cmAuthor id="9" name="Jennifer Nelligan" initials="JN [5]" lastIdx="1" clrIdx="8"/>
  <p:cmAuthor id="10" name="Jennifer Nelligan" initials="JN [6]" lastIdx="1" clrIdx="9"/>
  <p:cmAuthor id="11" name="Jennifer Nelligan" initials="JN [7]" lastIdx="1" clrIdx="10"/>
  <p:cmAuthor id="12" name="Jennifer Nelligan" initials="JN [8]" lastIdx="1" clrIdx="11"/>
  <p:cmAuthor id="13" name="Jennifer Nelligan" initials="JN [9]" lastIdx="1" clrIdx="12"/>
  <p:cmAuthor id="14" name="Jennifer Nelligan" initials="JN [10]" lastIdx="1" clrIdx="13"/>
  <p:cmAuthor id="15" name="Jennifer Nelligan" initials="JN [11]" lastIdx="1" clrIdx="14"/>
  <p:cmAuthor id="16" name="Jennifer Nelligan" initials="JN [12]" lastIdx="1" clrIdx="15"/>
  <p:cmAuthor id="17" name="Jennifer Nelligan" initials="JN [13]" lastIdx="1" clrIdx="16"/>
  <p:cmAuthor id="18" name="Jennifer Nelligan" initials="JN [14]" lastIdx="1" clrIdx="17"/>
  <p:cmAuthor id="19" name="Mark Smith" initials="MS" lastIdx="2" clrIdx="18">
    <p:extLst>
      <p:ext uri="{19B8F6BF-5375-455C-9EA6-DF929625EA0E}">
        <p15:presenceInfo xmlns:p15="http://schemas.microsoft.com/office/powerpoint/2012/main" userId="S-1-5-21-229508193-1390368076-4030988433-68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76"/>
    <a:srgbClr val="FFB96D"/>
    <a:srgbClr val="DEC5E9"/>
    <a:srgbClr val="C79EDA"/>
    <a:srgbClr val="FFB115"/>
    <a:srgbClr val="58595B"/>
    <a:srgbClr val="00ABC0"/>
    <a:srgbClr val="FF6600"/>
    <a:srgbClr val="FFA937"/>
    <a:srgbClr val="FA9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0" autoAdjust="0"/>
    <p:restoredTop sz="84492" autoAdjust="0"/>
  </p:normalViewPr>
  <p:slideViewPr>
    <p:cSldViewPr>
      <p:cViewPr varScale="1">
        <p:scale>
          <a:sx n="96" d="100"/>
          <a:sy n="96" d="100"/>
        </p:scale>
        <p:origin x="1176" y="90"/>
      </p:cViewPr>
      <p:guideLst>
        <p:guide orient="horz" pos="2160"/>
        <p:guide pos="3840"/>
      </p:guideLst>
    </p:cSldViewPr>
  </p:slideViewPr>
  <p:notesTextViewPr>
    <p:cViewPr>
      <p:scale>
        <a:sx n="75" d="100"/>
        <a:sy n="75" d="100"/>
      </p:scale>
      <p:origin x="0" y="0"/>
    </p:cViewPr>
  </p:notesTextViewPr>
  <p:sorterViewPr>
    <p:cViewPr>
      <p:scale>
        <a:sx n="100" d="100"/>
        <a:sy n="100" d="100"/>
      </p:scale>
      <p:origin x="0" y="30"/>
    </p:cViewPr>
  </p:sorterViewPr>
  <p:notesViewPr>
    <p:cSldViewPr>
      <p:cViewPr varScale="1">
        <p:scale>
          <a:sx n="51" d="100"/>
          <a:sy n="51" d="100"/>
        </p:scale>
        <p:origin x="2814" y="96"/>
      </p:cViewPr>
      <p:guideLst>
        <p:guide orient="horz" pos="2840"/>
        <p:guide pos="2121"/>
        <p:guide orient="horz" pos="2835"/>
        <p:guide pos="2116"/>
        <p:guide orient="horz" pos="2933"/>
        <p:guide orient="horz" pos="2928"/>
        <p:guide pos="2213"/>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1" dirty="0"/>
              <a:t>Appropriations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stacked"/>
        <c:varyColors val="0"/>
        <c:ser>
          <c:idx val="0"/>
          <c:order val="0"/>
          <c:tx>
            <c:strRef>
              <c:f>Sheet1!$A$2</c:f>
              <c:strCache>
                <c:ptCount val="1"/>
                <c:pt idx="0">
                  <c:v>Mandatory</c:v>
                </c:pt>
              </c:strCache>
            </c:strRef>
          </c:tx>
          <c:spPr>
            <a:solidFill>
              <a:schemeClr val="accent1"/>
            </a:solidFill>
            <a:ln>
              <a:noFill/>
            </a:ln>
            <a:effectLst/>
            <a:sp3d/>
          </c:spPr>
          <c:invertIfNegative val="0"/>
          <c:cat>
            <c:numRef>
              <c:f>Sheet1!$B$1:$E$1</c:f>
              <c:numCache>
                <c:formatCode>General</c:formatCode>
                <c:ptCount val="4"/>
                <c:pt idx="0">
                  <c:v>2015</c:v>
                </c:pt>
                <c:pt idx="1">
                  <c:v>2016</c:v>
                </c:pt>
                <c:pt idx="2">
                  <c:v>2017</c:v>
                </c:pt>
                <c:pt idx="3">
                  <c:v>2018</c:v>
                </c:pt>
              </c:numCache>
            </c:numRef>
          </c:cat>
          <c:val>
            <c:numRef>
              <c:f>Sheet1!$B$2:$E$2</c:f>
              <c:numCache>
                <c:formatCode>General</c:formatCode>
                <c:ptCount val="4"/>
                <c:pt idx="0">
                  <c:v>3518706</c:v>
                </c:pt>
                <c:pt idx="1">
                  <c:v>3587787</c:v>
                </c:pt>
                <c:pt idx="2">
                  <c:v>3775440</c:v>
                </c:pt>
                <c:pt idx="3">
                  <c:v>3984000</c:v>
                </c:pt>
              </c:numCache>
            </c:numRef>
          </c:val>
          <c:extLst>
            <c:ext xmlns:c16="http://schemas.microsoft.com/office/drawing/2014/chart" uri="{C3380CC4-5D6E-409C-BE32-E72D297353CC}">
              <c16:uniqueId val="{00000000-0E82-49B7-9B8A-9B0E06B13C32}"/>
            </c:ext>
          </c:extLst>
        </c:ser>
        <c:ser>
          <c:idx val="1"/>
          <c:order val="1"/>
          <c:tx>
            <c:strRef>
              <c:f>Sheet1!$A$3</c:f>
              <c:strCache>
                <c:ptCount val="1"/>
                <c:pt idx="0">
                  <c:v>Discretionary</c:v>
                </c:pt>
              </c:strCache>
            </c:strRef>
          </c:tx>
          <c:spPr>
            <a:solidFill>
              <a:schemeClr val="accent2"/>
            </a:solidFill>
            <a:ln>
              <a:noFill/>
            </a:ln>
            <a:effectLst/>
            <a:sp3d/>
          </c:spPr>
          <c:invertIfNegative val="0"/>
          <c:cat>
            <c:numRef>
              <c:f>Sheet1!$B$1:$E$1</c:f>
              <c:numCache>
                <c:formatCode>General</c:formatCode>
                <c:ptCount val="4"/>
                <c:pt idx="0">
                  <c:v>2015</c:v>
                </c:pt>
                <c:pt idx="1">
                  <c:v>2016</c:v>
                </c:pt>
                <c:pt idx="2">
                  <c:v>2017</c:v>
                </c:pt>
                <c:pt idx="3">
                  <c:v>2018</c:v>
                </c:pt>
              </c:numCache>
            </c:numRef>
          </c:cat>
          <c:val>
            <c:numRef>
              <c:f>Sheet1!$B$3:$E$3</c:f>
              <c:numCache>
                <c:formatCode>General</c:formatCode>
                <c:ptCount val="4"/>
                <c:pt idx="0">
                  <c:v>816177</c:v>
                </c:pt>
                <c:pt idx="1">
                  <c:v>806536</c:v>
                </c:pt>
                <c:pt idx="2">
                  <c:v>681124</c:v>
                </c:pt>
                <c:pt idx="3">
                  <c:v>816000</c:v>
                </c:pt>
              </c:numCache>
            </c:numRef>
          </c:val>
          <c:extLst>
            <c:ext xmlns:c16="http://schemas.microsoft.com/office/drawing/2014/chart" uri="{C3380CC4-5D6E-409C-BE32-E72D297353CC}">
              <c16:uniqueId val="{00000001-0E82-49B7-9B8A-9B0E06B13C32}"/>
            </c:ext>
          </c:extLst>
        </c:ser>
        <c:dLbls>
          <c:showLegendKey val="0"/>
          <c:showVal val="0"/>
          <c:showCatName val="0"/>
          <c:showSerName val="0"/>
          <c:showPercent val="0"/>
          <c:showBubbleSize val="0"/>
        </c:dLbls>
        <c:gapWidth val="150"/>
        <c:shape val="box"/>
        <c:axId val="208651920"/>
        <c:axId val="208665992"/>
        <c:axId val="0"/>
      </c:bar3DChart>
      <c:catAx>
        <c:axId val="2086519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208665992"/>
        <c:crosses val="autoZero"/>
        <c:auto val="1"/>
        <c:lblAlgn val="ctr"/>
        <c:lblOffset val="100"/>
        <c:noMultiLvlLbl val="0"/>
      </c:catAx>
      <c:valAx>
        <c:axId val="208665992"/>
        <c:scaling>
          <c:orientation val="minMax"/>
        </c:scaling>
        <c:delete val="1"/>
        <c:axPos val="l"/>
        <c:numFmt formatCode="General" sourceLinked="1"/>
        <c:majorTickMark val="none"/>
        <c:minorTickMark val="none"/>
        <c:tickLblPos val="nextTo"/>
        <c:crossAx val="208651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EF6F7-C7ED-460F-89D0-6F700AA7BFC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EE188D5-75D0-4B07-B4C1-50258B0B571F}">
      <dgm:prSet phldrT="[Text]" custT="1"/>
      <dgm:spPr/>
      <dgm:t>
        <a:bodyPr/>
        <a:lstStyle/>
        <a:p>
          <a:r>
            <a:rPr lang="en-US" sz="1200" dirty="0"/>
            <a:t>Determine goals/objectives</a:t>
          </a:r>
        </a:p>
      </dgm:t>
    </dgm:pt>
    <dgm:pt modelId="{2C53667D-4987-4678-8715-4E9859C32A95}" type="parTrans" cxnId="{2FCAF145-F3B7-41F6-A4BC-8F7E638C0296}">
      <dgm:prSet/>
      <dgm:spPr/>
      <dgm:t>
        <a:bodyPr/>
        <a:lstStyle/>
        <a:p>
          <a:endParaRPr lang="en-US"/>
        </a:p>
      </dgm:t>
    </dgm:pt>
    <dgm:pt modelId="{1E10F0FB-0A7C-4066-BC66-E66FCF3067D9}" type="sibTrans" cxnId="{2FCAF145-F3B7-41F6-A4BC-8F7E638C0296}">
      <dgm:prSet/>
      <dgm:spPr/>
      <dgm:t>
        <a:bodyPr/>
        <a:lstStyle/>
        <a:p>
          <a:endParaRPr lang="en-US"/>
        </a:p>
      </dgm:t>
    </dgm:pt>
    <dgm:pt modelId="{B065E95B-1646-4FEA-9177-8E624CD1E8D1}">
      <dgm:prSet phldrT="[Text]" custT="1"/>
      <dgm:spPr/>
      <dgm:t>
        <a:bodyPr/>
        <a:lstStyle/>
        <a:p>
          <a:r>
            <a:rPr lang="en-US" sz="1200" baseline="0" dirty="0"/>
            <a:t>Identify priority resource concerns to address</a:t>
          </a:r>
        </a:p>
      </dgm:t>
    </dgm:pt>
    <dgm:pt modelId="{5DFE3641-5B3C-4623-A602-096E78182D8C}" type="parTrans" cxnId="{BD172FA7-5FD2-4372-9F71-7171F1C4926C}">
      <dgm:prSet/>
      <dgm:spPr/>
      <dgm:t>
        <a:bodyPr/>
        <a:lstStyle/>
        <a:p>
          <a:endParaRPr lang="en-US"/>
        </a:p>
      </dgm:t>
    </dgm:pt>
    <dgm:pt modelId="{1F6E42E3-7BB4-4777-9967-C615538C0BE3}" type="sibTrans" cxnId="{BD172FA7-5FD2-4372-9F71-7171F1C4926C}">
      <dgm:prSet/>
      <dgm:spPr/>
      <dgm:t>
        <a:bodyPr/>
        <a:lstStyle/>
        <a:p>
          <a:endParaRPr lang="en-US"/>
        </a:p>
      </dgm:t>
    </dgm:pt>
    <dgm:pt modelId="{2F808DFA-0DE0-4018-B83C-C1666CD284D5}">
      <dgm:prSet phldrT="[Text]"/>
      <dgm:spPr/>
      <dgm:t>
        <a:bodyPr/>
        <a:lstStyle/>
        <a:p>
          <a:r>
            <a:rPr lang="en-US" dirty="0"/>
            <a:t>Identify and select alternatives</a:t>
          </a:r>
        </a:p>
      </dgm:t>
    </dgm:pt>
    <dgm:pt modelId="{1E56C8AC-5D83-409D-A41E-3CCB2E79111C}" type="parTrans" cxnId="{97734DA9-6FD6-4878-84AF-9799FFEA1D86}">
      <dgm:prSet/>
      <dgm:spPr/>
      <dgm:t>
        <a:bodyPr/>
        <a:lstStyle/>
        <a:p>
          <a:endParaRPr lang="en-US"/>
        </a:p>
      </dgm:t>
    </dgm:pt>
    <dgm:pt modelId="{0A8BDBCD-E52F-4746-9215-7DA2B81DB9BC}" type="sibTrans" cxnId="{97734DA9-6FD6-4878-84AF-9799FFEA1D86}">
      <dgm:prSet/>
      <dgm:spPr/>
      <dgm:t>
        <a:bodyPr/>
        <a:lstStyle/>
        <a:p>
          <a:endParaRPr lang="en-US"/>
        </a:p>
      </dgm:t>
    </dgm:pt>
    <dgm:pt modelId="{EC748EDC-ADBD-404B-AFA9-373081EC2820}">
      <dgm:prSet phldrT="[Text]"/>
      <dgm:spPr>
        <a:solidFill>
          <a:srgbClr val="00B050"/>
        </a:solidFill>
      </dgm:spPr>
      <dgm:t>
        <a:bodyPr/>
        <a:lstStyle/>
        <a:p>
          <a:r>
            <a:rPr lang="en-US" dirty="0"/>
            <a:t>Estimate effects of proposed management changes</a:t>
          </a:r>
        </a:p>
      </dgm:t>
    </dgm:pt>
    <dgm:pt modelId="{701605C1-3CDD-4F33-A7A1-35ED48F14CEF}" type="parTrans" cxnId="{475D29D4-A03A-47EE-B063-E954EDAE8667}">
      <dgm:prSet/>
      <dgm:spPr/>
      <dgm:t>
        <a:bodyPr/>
        <a:lstStyle/>
        <a:p>
          <a:endParaRPr lang="en-US"/>
        </a:p>
      </dgm:t>
    </dgm:pt>
    <dgm:pt modelId="{68DA7829-ED44-4954-990D-D20E57575E1B}" type="sibTrans" cxnId="{475D29D4-A03A-47EE-B063-E954EDAE8667}">
      <dgm:prSet/>
      <dgm:spPr/>
      <dgm:t>
        <a:bodyPr/>
        <a:lstStyle/>
        <a:p>
          <a:endParaRPr lang="en-US"/>
        </a:p>
      </dgm:t>
    </dgm:pt>
    <dgm:pt modelId="{836E4A70-216E-4AAC-BF05-043D2FA242BF}">
      <dgm:prSet phldrT="[Text]" custT="1"/>
      <dgm:spPr>
        <a:solidFill>
          <a:srgbClr val="00B050"/>
        </a:solidFill>
      </dgm:spPr>
      <dgm:t>
        <a:bodyPr/>
        <a:lstStyle/>
        <a:p>
          <a:r>
            <a:rPr lang="en-US" sz="1200" dirty="0"/>
            <a:t>Vulnerability assessments</a:t>
          </a:r>
        </a:p>
      </dgm:t>
    </dgm:pt>
    <dgm:pt modelId="{F4B8D160-A3AB-4199-AEE3-E91626247D5B}" type="parTrans" cxnId="{D6B01317-29AA-4DDE-A991-4A75FB08F559}">
      <dgm:prSet/>
      <dgm:spPr/>
      <dgm:t>
        <a:bodyPr/>
        <a:lstStyle/>
        <a:p>
          <a:endParaRPr lang="en-US"/>
        </a:p>
      </dgm:t>
    </dgm:pt>
    <dgm:pt modelId="{288BD9C0-DE91-46E7-A24D-76B2381E0C69}" type="sibTrans" cxnId="{D6B01317-29AA-4DDE-A991-4A75FB08F559}">
      <dgm:prSet/>
      <dgm:spPr/>
      <dgm:t>
        <a:bodyPr/>
        <a:lstStyle/>
        <a:p>
          <a:endParaRPr lang="en-US"/>
        </a:p>
      </dgm:t>
    </dgm:pt>
    <dgm:pt modelId="{3540B2B4-4B3F-4A96-B1BB-7127591452B9}">
      <dgm:prSet phldrT="[Text]"/>
      <dgm:spPr/>
      <dgm:t>
        <a:bodyPr/>
        <a:lstStyle/>
        <a:p>
          <a:r>
            <a:rPr lang="en-US" dirty="0"/>
            <a:t>Make decisions</a:t>
          </a:r>
        </a:p>
      </dgm:t>
    </dgm:pt>
    <dgm:pt modelId="{63AA9CC9-E23A-44D9-89B3-7F39612224CE}" type="parTrans" cxnId="{AEA3CBD5-0359-45A0-95DE-0B885C8DB44D}">
      <dgm:prSet/>
      <dgm:spPr/>
      <dgm:t>
        <a:bodyPr/>
        <a:lstStyle/>
        <a:p>
          <a:endParaRPr lang="en-US"/>
        </a:p>
      </dgm:t>
    </dgm:pt>
    <dgm:pt modelId="{0EDFD4D8-456C-40F7-96EC-5D5C37EB2B9B}" type="sibTrans" cxnId="{AEA3CBD5-0359-45A0-95DE-0B885C8DB44D}">
      <dgm:prSet/>
      <dgm:spPr/>
      <dgm:t>
        <a:bodyPr/>
        <a:lstStyle/>
        <a:p>
          <a:endParaRPr lang="en-US"/>
        </a:p>
      </dgm:t>
    </dgm:pt>
    <dgm:pt modelId="{10B3BB99-7BCF-4B1D-9670-40034AD57915}">
      <dgm:prSet phldrT="[Text]"/>
      <dgm:spPr/>
      <dgm:t>
        <a:bodyPr/>
        <a:lstStyle/>
        <a:p>
          <a:r>
            <a:rPr lang="en-US" dirty="0"/>
            <a:t>Implement practices </a:t>
          </a:r>
        </a:p>
      </dgm:t>
    </dgm:pt>
    <dgm:pt modelId="{ED66B762-8E6C-48D3-B631-DA235CD955C6}" type="parTrans" cxnId="{8519F36E-3D9E-4467-B57A-4514FE08E00E}">
      <dgm:prSet/>
      <dgm:spPr/>
      <dgm:t>
        <a:bodyPr/>
        <a:lstStyle/>
        <a:p>
          <a:endParaRPr lang="en-US"/>
        </a:p>
      </dgm:t>
    </dgm:pt>
    <dgm:pt modelId="{EA0B9669-AFA9-4429-9289-EE44441BCD64}" type="sibTrans" cxnId="{8519F36E-3D9E-4467-B57A-4514FE08E00E}">
      <dgm:prSet/>
      <dgm:spPr/>
      <dgm:t>
        <a:bodyPr/>
        <a:lstStyle/>
        <a:p>
          <a:endParaRPr lang="en-US"/>
        </a:p>
      </dgm:t>
    </dgm:pt>
    <dgm:pt modelId="{1F032630-75EB-4E38-83A6-3F678A2FBA37}">
      <dgm:prSet phldrT="[Text]"/>
      <dgm:spPr/>
      <dgm:t>
        <a:bodyPr/>
        <a:lstStyle/>
        <a:p>
          <a:r>
            <a:rPr lang="en-US" dirty="0"/>
            <a:t>Evaluate – did management address the concern?</a:t>
          </a:r>
        </a:p>
      </dgm:t>
    </dgm:pt>
    <dgm:pt modelId="{C039B8D1-A32A-4E51-A888-D50FC3401C98}" type="parTrans" cxnId="{0BEEB450-1788-48DC-B8EB-B1C08CAFB1DB}">
      <dgm:prSet/>
      <dgm:spPr/>
      <dgm:t>
        <a:bodyPr/>
        <a:lstStyle/>
        <a:p>
          <a:endParaRPr lang="en-US"/>
        </a:p>
      </dgm:t>
    </dgm:pt>
    <dgm:pt modelId="{B58BF595-4F5D-4D4C-AE61-DA3FD15C2085}" type="sibTrans" cxnId="{0BEEB450-1788-48DC-B8EB-B1C08CAFB1DB}">
      <dgm:prSet/>
      <dgm:spPr/>
      <dgm:t>
        <a:bodyPr/>
        <a:lstStyle/>
        <a:p>
          <a:endParaRPr lang="en-US"/>
        </a:p>
      </dgm:t>
    </dgm:pt>
    <dgm:pt modelId="{12D8BD4C-8276-45FD-8EB6-ADDB4774FA52}" type="pres">
      <dgm:prSet presAssocID="{611EF6F7-C7ED-460F-89D0-6F700AA7BFCE}" presName="cycle" presStyleCnt="0">
        <dgm:presLayoutVars>
          <dgm:dir/>
          <dgm:resizeHandles val="exact"/>
        </dgm:presLayoutVars>
      </dgm:prSet>
      <dgm:spPr/>
    </dgm:pt>
    <dgm:pt modelId="{921E4938-3323-418A-AE45-12F2C5029A2E}" type="pres">
      <dgm:prSet presAssocID="{7EE188D5-75D0-4B07-B4C1-50258B0B571F}" presName="node" presStyleLbl="node1" presStyleIdx="0" presStyleCnt="8" custScaleX="141033" custScaleY="173579">
        <dgm:presLayoutVars>
          <dgm:bulletEnabled val="1"/>
        </dgm:presLayoutVars>
      </dgm:prSet>
      <dgm:spPr/>
    </dgm:pt>
    <dgm:pt modelId="{1687E7F5-C536-433B-9C0A-9029FEF77ED9}" type="pres">
      <dgm:prSet presAssocID="{7EE188D5-75D0-4B07-B4C1-50258B0B571F}" presName="spNode" presStyleCnt="0"/>
      <dgm:spPr/>
    </dgm:pt>
    <dgm:pt modelId="{DBA8799C-AA19-4E22-A94A-B46EFAD76B6A}" type="pres">
      <dgm:prSet presAssocID="{1E10F0FB-0A7C-4066-BC66-E66FCF3067D9}" presName="sibTrans" presStyleLbl="sibTrans1D1" presStyleIdx="0" presStyleCnt="8"/>
      <dgm:spPr/>
    </dgm:pt>
    <dgm:pt modelId="{8FB94468-BEEC-4BF1-9E64-1A6D55F88EF2}" type="pres">
      <dgm:prSet presAssocID="{836E4A70-216E-4AAC-BF05-043D2FA242BF}" presName="node" presStyleLbl="node1" presStyleIdx="1" presStyleCnt="8" custScaleX="141033" custScaleY="173579">
        <dgm:presLayoutVars>
          <dgm:bulletEnabled val="1"/>
        </dgm:presLayoutVars>
      </dgm:prSet>
      <dgm:spPr/>
    </dgm:pt>
    <dgm:pt modelId="{25711905-25D7-4FA1-B91F-F952E7980E34}" type="pres">
      <dgm:prSet presAssocID="{836E4A70-216E-4AAC-BF05-043D2FA242BF}" presName="spNode" presStyleCnt="0"/>
      <dgm:spPr/>
    </dgm:pt>
    <dgm:pt modelId="{B8D2A1E7-EA5C-416A-B0D2-EE9F60361221}" type="pres">
      <dgm:prSet presAssocID="{288BD9C0-DE91-46E7-A24D-76B2381E0C69}" presName="sibTrans" presStyleLbl="sibTrans1D1" presStyleIdx="1" presStyleCnt="8"/>
      <dgm:spPr/>
    </dgm:pt>
    <dgm:pt modelId="{F38A4B0C-FEA1-4D7C-992C-61D188DCFDE0}" type="pres">
      <dgm:prSet presAssocID="{B065E95B-1646-4FEA-9177-8E624CD1E8D1}" presName="node" presStyleLbl="node1" presStyleIdx="2" presStyleCnt="8" custScaleX="141033" custScaleY="173579">
        <dgm:presLayoutVars>
          <dgm:bulletEnabled val="1"/>
        </dgm:presLayoutVars>
      </dgm:prSet>
      <dgm:spPr/>
    </dgm:pt>
    <dgm:pt modelId="{0F8A6393-86C0-440C-9804-2BCF1F568159}" type="pres">
      <dgm:prSet presAssocID="{B065E95B-1646-4FEA-9177-8E624CD1E8D1}" presName="spNode" presStyleCnt="0"/>
      <dgm:spPr/>
    </dgm:pt>
    <dgm:pt modelId="{AB1B7F6A-DFF7-40C8-87A0-0118752134A5}" type="pres">
      <dgm:prSet presAssocID="{1F6E42E3-7BB4-4777-9967-C615538C0BE3}" presName="sibTrans" presStyleLbl="sibTrans1D1" presStyleIdx="2" presStyleCnt="8"/>
      <dgm:spPr/>
    </dgm:pt>
    <dgm:pt modelId="{345B2B81-04C2-4C9E-80B6-82A4A9192947}" type="pres">
      <dgm:prSet presAssocID="{2F808DFA-0DE0-4018-B83C-C1666CD284D5}" presName="node" presStyleLbl="node1" presStyleIdx="3" presStyleCnt="8" custScaleX="141033" custScaleY="173579">
        <dgm:presLayoutVars>
          <dgm:bulletEnabled val="1"/>
        </dgm:presLayoutVars>
      </dgm:prSet>
      <dgm:spPr/>
    </dgm:pt>
    <dgm:pt modelId="{80465903-1A89-40B7-9EFD-CB4F65FEF11F}" type="pres">
      <dgm:prSet presAssocID="{2F808DFA-0DE0-4018-B83C-C1666CD284D5}" presName="spNode" presStyleCnt="0"/>
      <dgm:spPr/>
    </dgm:pt>
    <dgm:pt modelId="{8738E34E-43B9-4ACD-ACEA-5DBBA696768F}" type="pres">
      <dgm:prSet presAssocID="{0A8BDBCD-E52F-4746-9215-7DA2B81DB9BC}" presName="sibTrans" presStyleLbl="sibTrans1D1" presStyleIdx="3" presStyleCnt="8"/>
      <dgm:spPr/>
    </dgm:pt>
    <dgm:pt modelId="{03F3E257-1BE7-424F-8212-48A07030946A}" type="pres">
      <dgm:prSet presAssocID="{EC748EDC-ADBD-404B-AFA9-373081EC2820}" presName="node" presStyleLbl="node1" presStyleIdx="4" presStyleCnt="8" custScaleX="141033" custScaleY="173579">
        <dgm:presLayoutVars>
          <dgm:bulletEnabled val="1"/>
        </dgm:presLayoutVars>
      </dgm:prSet>
      <dgm:spPr/>
    </dgm:pt>
    <dgm:pt modelId="{CEABAFCE-777A-4E61-9816-5AB23C14A342}" type="pres">
      <dgm:prSet presAssocID="{EC748EDC-ADBD-404B-AFA9-373081EC2820}" presName="spNode" presStyleCnt="0"/>
      <dgm:spPr/>
    </dgm:pt>
    <dgm:pt modelId="{90BA4788-ACE8-4995-97FB-EE87F0F5C4BC}" type="pres">
      <dgm:prSet presAssocID="{68DA7829-ED44-4954-990D-D20E57575E1B}" presName="sibTrans" presStyleLbl="sibTrans1D1" presStyleIdx="4" presStyleCnt="8"/>
      <dgm:spPr/>
    </dgm:pt>
    <dgm:pt modelId="{8F53B558-8C1D-456F-BA7A-75BD1C8341EE}" type="pres">
      <dgm:prSet presAssocID="{3540B2B4-4B3F-4A96-B1BB-7127591452B9}" presName="node" presStyleLbl="node1" presStyleIdx="5" presStyleCnt="8" custScaleX="141033" custScaleY="173579">
        <dgm:presLayoutVars>
          <dgm:bulletEnabled val="1"/>
        </dgm:presLayoutVars>
      </dgm:prSet>
      <dgm:spPr/>
    </dgm:pt>
    <dgm:pt modelId="{2B3DB9F0-0011-4580-B63B-7695BC9D646D}" type="pres">
      <dgm:prSet presAssocID="{3540B2B4-4B3F-4A96-B1BB-7127591452B9}" presName="spNode" presStyleCnt="0"/>
      <dgm:spPr/>
    </dgm:pt>
    <dgm:pt modelId="{9DC90306-888A-41FB-9D13-BCF36BC19414}" type="pres">
      <dgm:prSet presAssocID="{0EDFD4D8-456C-40F7-96EC-5D5C37EB2B9B}" presName="sibTrans" presStyleLbl="sibTrans1D1" presStyleIdx="5" presStyleCnt="8"/>
      <dgm:spPr/>
    </dgm:pt>
    <dgm:pt modelId="{A804BD51-3776-4D91-A02C-F4D15B73CC4E}" type="pres">
      <dgm:prSet presAssocID="{10B3BB99-7BCF-4B1D-9670-40034AD57915}" presName="node" presStyleLbl="node1" presStyleIdx="6" presStyleCnt="8" custScaleX="141033" custScaleY="173579">
        <dgm:presLayoutVars>
          <dgm:bulletEnabled val="1"/>
        </dgm:presLayoutVars>
      </dgm:prSet>
      <dgm:spPr/>
    </dgm:pt>
    <dgm:pt modelId="{6FAC2B90-A023-474F-BFA3-29FF090FBCE7}" type="pres">
      <dgm:prSet presAssocID="{10B3BB99-7BCF-4B1D-9670-40034AD57915}" presName="spNode" presStyleCnt="0"/>
      <dgm:spPr/>
    </dgm:pt>
    <dgm:pt modelId="{00C6F2CF-C6AD-4822-B60C-384CCEBE0E1D}" type="pres">
      <dgm:prSet presAssocID="{EA0B9669-AFA9-4429-9289-EE44441BCD64}" presName="sibTrans" presStyleLbl="sibTrans1D1" presStyleIdx="6" presStyleCnt="8"/>
      <dgm:spPr/>
    </dgm:pt>
    <dgm:pt modelId="{F2093772-6312-400C-B142-8FF9E08E3857}" type="pres">
      <dgm:prSet presAssocID="{1F032630-75EB-4E38-83A6-3F678A2FBA37}" presName="node" presStyleLbl="node1" presStyleIdx="7" presStyleCnt="8" custScaleX="141033" custScaleY="173579">
        <dgm:presLayoutVars>
          <dgm:bulletEnabled val="1"/>
        </dgm:presLayoutVars>
      </dgm:prSet>
      <dgm:spPr/>
    </dgm:pt>
    <dgm:pt modelId="{E0D7A5F3-4078-46B0-B41C-DDDC7F938137}" type="pres">
      <dgm:prSet presAssocID="{1F032630-75EB-4E38-83A6-3F678A2FBA37}" presName="spNode" presStyleCnt="0"/>
      <dgm:spPr/>
    </dgm:pt>
    <dgm:pt modelId="{9132D458-2C35-4802-BAA0-E9387B667A55}" type="pres">
      <dgm:prSet presAssocID="{B58BF595-4F5D-4D4C-AE61-DA3FD15C2085}" presName="sibTrans" presStyleLbl="sibTrans1D1" presStyleIdx="7" presStyleCnt="8"/>
      <dgm:spPr/>
    </dgm:pt>
  </dgm:ptLst>
  <dgm:cxnLst>
    <dgm:cxn modelId="{7D527D05-719A-4206-B8A0-96F47C2B3B67}" type="presOf" srcId="{0EDFD4D8-456C-40F7-96EC-5D5C37EB2B9B}" destId="{9DC90306-888A-41FB-9D13-BCF36BC19414}" srcOrd="0" destOrd="0" presId="urn:microsoft.com/office/officeart/2005/8/layout/cycle5"/>
    <dgm:cxn modelId="{975D5916-3930-4AFE-A836-5972D86F1233}" type="presOf" srcId="{611EF6F7-C7ED-460F-89D0-6F700AA7BFCE}" destId="{12D8BD4C-8276-45FD-8EB6-ADDB4774FA52}" srcOrd="0" destOrd="0" presId="urn:microsoft.com/office/officeart/2005/8/layout/cycle5"/>
    <dgm:cxn modelId="{D6B01317-29AA-4DDE-A991-4A75FB08F559}" srcId="{611EF6F7-C7ED-460F-89D0-6F700AA7BFCE}" destId="{836E4A70-216E-4AAC-BF05-043D2FA242BF}" srcOrd="1" destOrd="0" parTransId="{F4B8D160-A3AB-4199-AEE3-E91626247D5B}" sibTransId="{288BD9C0-DE91-46E7-A24D-76B2381E0C69}"/>
    <dgm:cxn modelId="{92E25E19-5CBA-4570-BBA3-D4B8224B7DA0}" type="presOf" srcId="{1F032630-75EB-4E38-83A6-3F678A2FBA37}" destId="{F2093772-6312-400C-B142-8FF9E08E3857}" srcOrd="0" destOrd="0" presId="urn:microsoft.com/office/officeart/2005/8/layout/cycle5"/>
    <dgm:cxn modelId="{68CA0735-8277-4ADB-ACFD-9D68FE7FB5A1}" type="presOf" srcId="{3540B2B4-4B3F-4A96-B1BB-7127591452B9}" destId="{8F53B558-8C1D-456F-BA7A-75BD1C8341EE}" srcOrd="0" destOrd="0" presId="urn:microsoft.com/office/officeart/2005/8/layout/cycle5"/>
    <dgm:cxn modelId="{F636AF35-B6C1-4442-8134-8E118288E996}" type="presOf" srcId="{2F808DFA-0DE0-4018-B83C-C1666CD284D5}" destId="{345B2B81-04C2-4C9E-80B6-82A4A9192947}" srcOrd="0" destOrd="0" presId="urn:microsoft.com/office/officeart/2005/8/layout/cycle5"/>
    <dgm:cxn modelId="{02DD133E-FBCE-4CE0-B4A2-E6E760D25274}" type="presOf" srcId="{288BD9C0-DE91-46E7-A24D-76B2381E0C69}" destId="{B8D2A1E7-EA5C-416A-B0D2-EE9F60361221}" srcOrd="0" destOrd="0" presId="urn:microsoft.com/office/officeart/2005/8/layout/cycle5"/>
    <dgm:cxn modelId="{8D08F23E-2FDE-4A1D-A845-5C5DD785A1BD}" type="presOf" srcId="{836E4A70-216E-4AAC-BF05-043D2FA242BF}" destId="{8FB94468-BEEC-4BF1-9E64-1A6D55F88EF2}" srcOrd="0" destOrd="0" presId="urn:microsoft.com/office/officeart/2005/8/layout/cycle5"/>
    <dgm:cxn modelId="{F6517E42-345A-4F08-8F33-D9E6D2154F9C}" type="presOf" srcId="{0A8BDBCD-E52F-4746-9215-7DA2B81DB9BC}" destId="{8738E34E-43B9-4ACD-ACEA-5DBBA696768F}" srcOrd="0" destOrd="0" presId="urn:microsoft.com/office/officeart/2005/8/layout/cycle5"/>
    <dgm:cxn modelId="{2FCAF145-F3B7-41F6-A4BC-8F7E638C0296}" srcId="{611EF6F7-C7ED-460F-89D0-6F700AA7BFCE}" destId="{7EE188D5-75D0-4B07-B4C1-50258B0B571F}" srcOrd="0" destOrd="0" parTransId="{2C53667D-4987-4678-8715-4E9859C32A95}" sibTransId="{1E10F0FB-0A7C-4066-BC66-E66FCF3067D9}"/>
    <dgm:cxn modelId="{4E427E66-17BE-4DE8-8E30-DB8E774E3157}" type="presOf" srcId="{EA0B9669-AFA9-4429-9289-EE44441BCD64}" destId="{00C6F2CF-C6AD-4822-B60C-384CCEBE0E1D}" srcOrd="0" destOrd="0" presId="urn:microsoft.com/office/officeart/2005/8/layout/cycle5"/>
    <dgm:cxn modelId="{6327776C-A407-4150-8349-C4D1FE10CCD5}" type="presOf" srcId="{10B3BB99-7BCF-4B1D-9670-40034AD57915}" destId="{A804BD51-3776-4D91-A02C-F4D15B73CC4E}" srcOrd="0" destOrd="0" presId="urn:microsoft.com/office/officeart/2005/8/layout/cycle5"/>
    <dgm:cxn modelId="{BCE6D66C-6D16-4BEB-A750-8D7C7E5B4C7B}" type="presOf" srcId="{68DA7829-ED44-4954-990D-D20E57575E1B}" destId="{90BA4788-ACE8-4995-97FB-EE87F0F5C4BC}" srcOrd="0" destOrd="0" presId="urn:microsoft.com/office/officeart/2005/8/layout/cycle5"/>
    <dgm:cxn modelId="{8519F36E-3D9E-4467-B57A-4514FE08E00E}" srcId="{611EF6F7-C7ED-460F-89D0-6F700AA7BFCE}" destId="{10B3BB99-7BCF-4B1D-9670-40034AD57915}" srcOrd="6" destOrd="0" parTransId="{ED66B762-8E6C-48D3-B631-DA235CD955C6}" sibTransId="{EA0B9669-AFA9-4429-9289-EE44441BCD64}"/>
    <dgm:cxn modelId="{0BEEB450-1788-48DC-B8EB-B1C08CAFB1DB}" srcId="{611EF6F7-C7ED-460F-89D0-6F700AA7BFCE}" destId="{1F032630-75EB-4E38-83A6-3F678A2FBA37}" srcOrd="7" destOrd="0" parTransId="{C039B8D1-A32A-4E51-A888-D50FC3401C98}" sibTransId="{B58BF595-4F5D-4D4C-AE61-DA3FD15C2085}"/>
    <dgm:cxn modelId="{23E5D273-AE44-492F-A987-A8961516DB9F}" type="presOf" srcId="{1F6E42E3-7BB4-4777-9967-C615538C0BE3}" destId="{AB1B7F6A-DFF7-40C8-87A0-0118752134A5}" srcOrd="0" destOrd="0" presId="urn:microsoft.com/office/officeart/2005/8/layout/cycle5"/>
    <dgm:cxn modelId="{AC888574-FFD8-43AD-9AF4-8CF1F7BA36AF}" type="presOf" srcId="{7EE188D5-75D0-4B07-B4C1-50258B0B571F}" destId="{921E4938-3323-418A-AE45-12F2C5029A2E}" srcOrd="0" destOrd="0" presId="urn:microsoft.com/office/officeart/2005/8/layout/cycle5"/>
    <dgm:cxn modelId="{AB3DFD85-EA11-44B1-BBEB-83C8A4D3E4C0}" type="presOf" srcId="{B065E95B-1646-4FEA-9177-8E624CD1E8D1}" destId="{F38A4B0C-FEA1-4D7C-992C-61D188DCFDE0}" srcOrd="0" destOrd="0" presId="urn:microsoft.com/office/officeart/2005/8/layout/cycle5"/>
    <dgm:cxn modelId="{4420E58F-52ED-48EF-9F8A-49D2FCB9E687}" type="presOf" srcId="{B58BF595-4F5D-4D4C-AE61-DA3FD15C2085}" destId="{9132D458-2C35-4802-BAA0-E9387B667A55}" srcOrd="0" destOrd="0" presId="urn:microsoft.com/office/officeart/2005/8/layout/cycle5"/>
    <dgm:cxn modelId="{BD172FA7-5FD2-4372-9F71-7171F1C4926C}" srcId="{611EF6F7-C7ED-460F-89D0-6F700AA7BFCE}" destId="{B065E95B-1646-4FEA-9177-8E624CD1E8D1}" srcOrd="2" destOrd="0" parTransId="{5DFE3641-5B3C-4623-A602-096E78182D8C}" sibTransId="{1F6E42E3-7BB4-4777-9967-C615538C0BE3}"/>
    <dgm:cxn modelId="{97734DA9-6FD6-4878-84AF-9799FFEA1D86}" srcId="{611EF6F7-C7ED-460F-89D0-6F700AA7BFCE}" destId="{2F808DFA-0DE0-4018-B83C-C1666CD284D5}" srcOrd="3" destOrd="0" parTransId="{1E56C8AC-5D83-409D-A41E-3CCB2E79111C}" sibTransId="{0A8BDBCD-E52F-4746-9215-7DA2B81DB9BC}"/>
    <dgm:cxn modelId="{4A38BEB6-FCC5-4836-8EC8-75403C5CA303}" type="presOf" srcId="{EC748EDC-ADBD-404B-AFA9-373081EC2820}" destId="{03F3E257-1BE7-424F-8212-48A07030946A}" srcOrd="0" destOrd="0" presId="urn:microsoft.com/office/officeart/2005/8/layout/cycle5"/>
    <dgm:cxn modelId="{F4C390D3-1D10-4318-BEC2-F3DB47C4E26F}" type="presOf" srcId="{1E10F0FB-0A7C-4066-BC66-E66FCF3067D9}" destId="{DBA8799C-AA19-4E22-A94A-B46EFAD76B6A}" srcOrd="0" destOrd="0" presId="urn:microsoft.com/office/officeart/2005/8/layout/cycle5"/>
    <dgm:cxn modelId="{475D29D4-A03A-47EE-B063-E954EDAE8667}" srcId="{611EF6F7-C7ED-460F-89D0-6F700AA7BFCE}" destId="{EC748EDC-ADBD-404B-AFA9-373081EC2820}" srcOrd="4" destOrd="0" parTransId="{701605C1-3CDD-4F33-A7A1-35ED48F14CEF}" sibTransId="{68DA7829-ED44-4954-990D-D20E57575E1B}"/>
    <dgm:cxn modelId="{AEA3CBD5-0359-45A0-95DE-0B885C8DB44D}" srcId="{611EF6F7-C7ED-460F-89D0-6F700AA7BFCE}" destId="{3540B2B4-4B3F-4A96-B1BB-7127591452B9}" srcOrd="5" destOrd="0" parTransId="{63AA9CC9-E23A-44D9-89B3-7F39612224CE}" sibTransId="{0EDFD4D8-456C-40F7-96EC-5D5C37EB2B9B}"/>
    <dgm:cxn modelId="{FD8FF304-FC99-4C56-B28F-AF998E399409}" type="presParOf" srcId="{12D8BD4C-8276-45FD-8EB6-ADDB4774FA52}" destId="{921E4938-3323-418A-AE45-12F2C5029A2E}" srcOrd="0" destOrd="0" presId="urn:microsoft.com/office/officeart/2005/8/layout/cycle5"/>
    <dgm:cxn modelId="{BDCB3EF1-9D33-466D-9AE9-4466BAE2693B}" type="presParOf" srcId="{12D8BD4C-8276-45FD-8EB6-ADDB4774FA52}" destId="{1687E7F5-C536-433B-9C0A-9029FEF77ED9}" srcOrd="1" destOrd="0" presId="urn:microsoft.com/office/officeart/2005/8/layout/cycle5"/>
    <dgm:cxn modelId="{06F0F9B7-27A5-4165-AFED-3FC1BC68FF93}" type="presParOf" srcId="{12D8BD4C-8276-45FD-8EB6-ADDB4774FA52}" destId="{DBA8799C-AA19-4E22-A94A-B46EFAD76B6A}" srcOrd="2" destOrd="0" presId="urn:microsoft.com/office/officeart/2005/8/layout/cycle5"/>
    <dgm:cxn modelId="{52E2CA4C-4AED-4F69-82B6-E1FC6ED20BAD}" type="presParOf" srcId="{12D8BD4C-8276-45FD-8EB6-ADDB4774FA52}" destId="{8FB94468-BEEC-4BF1-9E64-1A6D55F88EF2}" srcOrd="3" destOrd="0" presId="urn:microsoft.com/office/officeart/2005/8/layout/cycle5"/>
    <dgm:cxn modelId="{2B63F58F-9D45-4DC6-BA3C-3B32743588E5}" type="presParOf" srcId="{12D8BD4C-8276-45FD-8EB6-ADDB4774FA52}" destId="{25711905-25D7-4FA1-B91F-F952E7980E34}" srcOrd="4" destOrd="0" presId="urn:microsoft.com/office/officeart/2005/8/layout/cycle5"/>
    <dgm:cxn modelId="{73B37C61-8D05-4974-8BC0-B1E22B9FEEC2}" type="presParOf" srcId="{12D8BD4C-8276-45FD-8EB6-ADDB4774FA52}" destId="{B8D2A1E7-EA5C-416A-B0D2-EE9F60361221}" srcOrd="5" destOrd="0" presId="urn:microsoft.com/office/officeart/2005/8/layout/cycle5"/>
    <dgm:cxn modelId="{7D971847-C8B4-4F52-A7E7-98F93AAEC49A}" type="presParOf" srcId="{12D8BD4C-8276-45FD-8EB6-ADDB4774FA52}" destId="{F38A4B0C-FEA1-4D7C-992C-61D188DCFDE0}" srcOrd="6" destOrd="0" presId="urn:microsoft.com/office/officeart/2005/8/layout/cycle5"/>
    <dgm:cxn modelId="{A55D2278-73C5-4D59-893E-3425B287EE8A}" type="presParOf" srcId="{12D8BD4C-8276-45FD-8EB6-ADDB4774FA52}" destId="{0F8A6393-86C0-440C-9804-2BCF1F568159}" srcOrd="7" destOrd="0" presId="urn:microsoft.com/office/officeart/2005/8/layout/cycle5"/>
    <dgm:cxn modelId="{574E86C5-5033-4BE3-8B94-15C64412C690}" type="presParOf" srcId="{12D8BD4C-8276-45FD-8EB6-ADDB4774FA52}" destId="{AB1B7F6A-DFF7-40C8-87A0-0118752134A5}" srcOrd="8" destOrd="0" presId="urn:microsoft.com/office/officeart/2005/8/layout/cycle5"/>
    <dgm:cxn modelId="{3C09FDD8-D077-40E6-8444-F8647230319B}" type="presParOf" srcId="{12D8BD4C-8276-45FD-8EB6-ADDB4774FA52}" destId="{345B2B81-04C2-4C9E-80B6-82A4A9192947}" srcOrd="9" destOrd="0" presId="urn:microsoft.com/office/officeart/2005/8/layout/cycle5"/>
    <dgm:cxn modelId="{6EA2319D-4A48-49F4-84E5-1B6C99586E38}" type="presParOf" srcId="{12D8BD4C-8276-45FD-8EB6-ADDB4774FA52}" destId="{80465903-1A89-40B7-9EFD-CB4F65FEF11F}" srcOrd="10" destOrd="0" presId="urn:microsoft.com/office/officeart/2005/8/layout/cycle5"/>
    <dgm:cxn modelId="{3F15D708-AD92-4A6E-8350-9BE6AF98C6E8}" type="presParOf" srcId="{12D8BD4C-8276-45FD-8EB6-ADDB4774FA52}" destId="{8738E34E-43B9-4ACD-ACEA-5DBBA696768F}" srcOrd="11" destOrd="0" presId="urn:microsoft.com/office/officeart/2005/8/layout/cycle5"/>
    <dgm:cxn modelId="{E191EBA9-1633-4226-8512-0EA6E60704CC}" type="presParOf" srcId="{12D8BD4C-8276-45FD-8EB6-ADDB4774FA52}" destId="{03F3E257-1BE7-424F-8212-48A07030946A}" srcOrd="12" destOrd="0" presId="urn:microsoft.com/office/officeart/2005/8/layout/cycle5"/>
    <dgm:cxn modelId="{9E92D6FC-233D-4244-B965-82455BD1C64B}" type="presParOf" srcId="{12D8BD4C-8276-45FD-8EB6-ADDB4774FA52}" destId="{CEABAFCE-777A-4E61-9816-5AB23C14A342}" srcOrd="13" destOrd="0" presId="urn:microsoft.com/office/officeart/2005/8/layout/cycle5"/>
    <dgm:cxn modelId="{C9D6E477-271F-4C91-8A29-88CA816B205C}" type="presParOf" srcId="{12D8BD4C-8276-45FD-8EB6-ADDB4774FA52}" destId="{90BA4788-ACE8-4995-97FB-EE87F0F5C4BC}" srcOrd="14" destOrd="0" presId="urn:microsoft.com/office/officeart/2005/8/layout/cycle5"/>
    <dgm:cxn modelId="{EDE85A57-D8AB-478A-AEC7-16F8EB455DB2}" type="presParOf" srcId="{12D8BD4C-8276-45FD-8EB6-ADDB4774FA52}" destId="{8F53B558-8C1D-456F-BA7A-75BD1C8341EE}" srcOrd="15" destOrd="0" presId="urn:microsoft.com/office/officeart/2005/8/layout/cycle5"/>
    <dgm:cxn modelId="{693CEC5E-998F-40E3-B207-9CFA9F86369D}" type="presParOf" srcId="{12D8BD4C-8276-45FD-8EB6-ADDB4774FA52}" destId="{2B3DB9F0-0011-4580-B63B-7695BC9D646D}" srcOrd="16" destOrd="0" presId="urn:microsoft.com/office/officeart/2005/8/layout/cycle5"/>
    <dgm:cxn modelId="{A28952F5-1581-4EB9-9A0D-0F474393C4EA}" type="presParOf" srcId="{12D8BD4C-8276-45FD-8EB6-ADDB4774FA52}" destId="{9DC90306-888A-41FB-9D13-BCF36BC19414}" srcOrd="17" destOrd="0" presId="urn:microsoft.com/office/officeart/2005/8/layout/cycle5"/>
    <dgm:cxn modelId="{85F3199F-0DA4-47C4-A509-CB079E0CC824}" type="presParOf" srcId="{12D8BD4C-8276-45FD-8EB6-ADDB4774FA52}" destId="{A804BD51-3776-4D91-A02C-F4D15B73CC4E}" srcOrd="18" destOrd="0" presId="urn:microsoft.com/office/officeart/2005/8/layout/cycle5"/>
    <dgm:cxn modelId="{FBC542B1-B36E-46F0-9CC6-6D19E0DAF903}" type="presParOf" srcId="{12D8BD4C-8276-45FD-8EB6-ADDB4774FA52}" destId="{6FAC2B90-A023-474F-BFA3-29FF090FBCE7}" srcOrd="19" destOrd="0" presId="urn:microsoft.com/office/officeart/2005/8/layout/cycle5"/>
    <dgm:cxn modelId="{B0D9757A-F410-487E-BD4A-24AA93C67FF0}" type="presParOf" srcId="{12D8BD4C-8276-45FD-8EB6-ADDB4774FA52}" destId="{00C6F2CF-C6AD-4822-B60C-384CCEBE0E1D}" srcOrd="20" destOrd="0" presId="urn:microsoft.com/office/officeart/2005/8/layout/cycle5"/>
    <dgm:cxn modelId="{985F59BC-9CDC-42D7-B4E1-42F8012F392A}" type="presParOf" srcId="{12D8BD4C-8276-45FD-8EB6-ADDB4774FA52}" destId="{F2093772-6312-400C-B142-8FF9E08E3857}" srcOrd="21" destOrd="0" presId="urn:microsoft.com/office/officeart/2005/8/layout/cycle5"/>
    <dgm:cxn modelId="{13D21485-7CB2-4BB5-B8B9-C6D9730CBBD5}" type="presParOf" srcId="{12D8BD4C-8276-45FD-8EB6-ADDB4774FA52}" destId="{E0D7A5F3-4078-46B0-B41C-DDDC7F938137}" srcOrd="22" destOrd="0" presId="urn:microsoft.com/office/officeart/2005/8/layout/cycle5"/>
    <dgm:cxn modelId="{632F4511-E038-468E-A6CC-35082CC4353A}" type="presParOf" srcId="{12D8BD4C-8276-45FD-8EB6-ADDB4774FA52}" destId="{9132D458-2C35-4802-BAA0-E9387B667A55}" srcOrd="23"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6244-86FA-4A07-B6D6-67B1E1E6F21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0110E4BB-8D45-49E3-9987-8090B98B87A2}">
      <dgm:prSet phldrT="[Text]"/>
      <dgm:spPr/>
      <dgm:t>
        <a:bodyPr/>
        <a:lstStyle/>
        <a:p>
          <a:r>
            <a:rPr lang="en-US" dirty="0"/>
            <a:t> </a:t>
          </a:r>
        </a:p>
      </dgm:t>
    </dgm:pt>
    <dgm:pt modelId="{4F400549-19CC-40BA-8053-5CB5BEDACC2B}" type="parTrans" cxnId="{9BE84CBB-F36B-46D7-8DA8-0FFAED599A26}">
      <dgm:prSet/>
      <dgm:spPr/>
      <dgm:t>
        <a:bodyPr/>
        <a:lstStyle/>
        <a:p>
          <a:endParaRPr lang="en-US"/>
        </a:p>
      </dgm:t>
    </dgm:pt>
    <dgm:pt modelId="{9CD6AE6B-1101-4C01-98C7-904D759B7D5C}" type="sibTrans" cxnId="{9BE84CBB-F36B-46D7-8DA8-0FFAED599A26}">
      <dgm:prSet/>
      <dgm:spPr/>
      <dgm:t>
        <a:bodyPr/>
        <a:lstStyle/>
        <a:p>
          <a:endParaRPr lang="en-US"/>
        </a:p>
      </dgm:t>
    </dgm:pt>
    <dgm:pt modelId="{22E5E8DA-C427-4E3D-B28D-8AE73A13B450}">
      <dgm:prSet phldrT="[Text]"/>
      <dgm:spPr/>
      <dgm:t>
        <a:bodyPr/>
        <a:lstStyle/>
        <a:p>
          <a:r>
            <a:rPr lang="en-US" dirty="0"/>
            <a:t> </a:t>
          </a:r>
        </a:p>
      </dgm:t>
    </dgm:pt>
    <dgm:pt modelId="{AE823219-408D-4475-B402-54B5B3A34CF2}" type="parTrans" cxnId="{E8DC7090-CE8D-4B41-A017-85D8D0358C91}">
      <dgm:prSet/>
      <dgm:spPr/>
      <dgm:t>
        <a:bodyPr/>
        <a:lstStyle/>
        <a:p>
          <a:endParaRPr lang="en-US"/>
        </a:p>
      </dgm:t>
    </dgm:pt>
    <dgm:pt modelId="{89B6B250-D59C-4F89-97B7-B3812B0EEBD8}" type="sibTrans" cxnId="{E8DC7090-CE8D-4B41-A017-85D8D0358C91}">
      <dgm:prSet/>
      <dgm:spPr/>
      <dgm:t>
        <a:bodyPr/>
        <a:lstStyle/>
        <a:p>
          <a:endParaRPr lang="en-US"/>
        </a:p>
      </dgm:t>
    </dgm:pt>
    <dgm:pt modelId="{B2267291-8DF7-4AEE-85A5-D58A463E13A4}">
      <dgm:prSet phldrT="[Text]"/>
      <dgm:spPr/>
      <dgm:t>
        <a:bodyPr/>
        <a:lstStyle/>
        <a:p>
          <a:r>
            <a:rPr lang="en-US" dirty="0"/>
            <a:t> </a:t>
          </a:r>
        </a:p>
      </dgm:t>
    </dgm:pt>
    <dgm:pt modelId="{AFA3AC28-B4AD-4287-9A6D-65AC19DFDB46}" type="parTrans" cxnId="{B25342EC-91ED-4D90-9AEB-48D48917AE86}">
      <dgm:prSet/>
      <dgm:spPr/>
      <dgm:t>
        <a:bodyPr/>
        <a:lstStyle/>
        <a:p>
          <a:endParaRPr lang="en-US"/>
        </a:p>
      </dgm:t>
    </dgm:pt>
    <dgm:pt modelId="{0318BA47-1D77-48B9-A19F-011C0543289E}" type="sibTrans" cxnId="{B25342EC-91ED-4D90-9AEB-48D48917AE86}">
      <dgm:prSet/>
      <dgm:spPr/>
      <dgm:t>
        <a:bodyPr/>
        <a:lstStyle/>
        <a:p>
          <a:endParaRPr lang="en-US"/>
        </a:p>
      </dgm:t>
    </dgm:pt>
    <dgm:pt modelId="{3E55E01C-D655-43D3-AD90-DDBD6CCE9BEC}">
      <dgm:prSet phldrT="[Text]"/>
      <dgm:spPr/>
      <dgm:t>
        <a:bodyPr/>
        <a:lstStyle/>
        <a:p>
          <a:r>
            <a:rPr lang="en-US" dirty="0"/>
            <a:t> </a:t>
          </a:r>
        </a:p>
      </dgm:t>
    </dgm:pt>
    <dgm:pt modelId="{40ACA2FC-163A-42E7-8BEB-0CE898E6AACD}" type="parTrans" cxnId="{44A46BFB-43EA-4B1F-B37F-B99A84430695}">
      <dgm:prSet/>
      <dgm:spPr/>
      <dgm:t>
        <a:bodyPr/>
        <a:lstStyle/>
        <a:p>
          <a:endParaRPr lang="en-US"/>
        </a:p>
      </dgm:t>
    </dgm:pt>
    <dgm:pt modelId="{4CF25FA0-6434-4F75-9E91-24E9A0103EC7}" type="sibTrans" cxnId="{44A46BFB-43EA-4B1F-B37F-B99A84430695}">
      <dgm:prSet/>
      <dgm:spPr/>
      <dgm:t>
        <a:bodyPr/>
        <a:lstStyle/>
        <a:p>
          <a:endParaRPr lang="en-US"/>
        </a:p>
      </dgm:t>
    </dgm:pt>
    <dgm:pt modelId="{2A970019-B198-4DF8-A0BE-E5A0A36DF44F}">
      <dgm:prSet phldrT="[Text]"/>
      <dgm:spPr/>
      <dgm:t>
        <a:bodyPr/>
        <a:lstStyle/>
        <a:p>
          <a:r>
            <a:rPr lang="en-US" dirty="0"/>
            <a:t> </a:t>
          </a:r>
        </a:p>
      </dgm:t>
    </dgm:pt>
    <dgm:pt modelId="{8B5380F1-963F-41DB-9B1E-781F993A6931}" type="parTrans" cxnId="{9DDB7170-03A5-463F-A391-746C14C3A518}">
      <dgm:prSet/>
      <dgm:spPr/>
      <dgm:t>
        <a:bodyPr/>
        <a:lstStyle/>
        <a:p>
          <a:endParaRPr lang="en-US"/>
        </a:p>
      </dgm:t>
    </dgm:pt>
    <dgm:pt modelId="{FCC42B93-2948-411F-8C2C-BD62DF3855BE}" type="sibTrans" cxnId="{9DDB7170-03A5-463F-A391-746C14C3A518}">
      <dgm:prSet/>
      <dgm:spPr/>
      <dgm:t>
        <a:bodyPr/>
        <a:lstStyle/>
        <a:p>
          <a:endParaRPr lang="en-US"/>
        </a:p>
      </dgm:t>
    </dgm:pt>
    <dgm:pt modelId="{BC5C7B82-840C-48BA-A998-BE059771DD12}" type="pres">
      <dgm:prSet presAssocID="{E0DC6244-86FA-4A07-B6D6-67B1E1E6F219}" presName="cycle" presStyleCnt="0">
        <dgm:presLayoutVars>
          <dgm:dir/>
          <dgm:resizeHandles val="exact"/>
        </dgm:presLayoutVars>
      </dgm:prSet>
      <dgm:spPr/>
    </dgm:pt>
    <dgm:pt modelId="{178AE804-138A-4B12-A3CA-25A6D987BAAA}" type="pres">
      <dgm:prSet presAssocID="{0110E4BB-8D45-49E3-9987-8090B98B87A2}" presName="node" presStyleLbl="node1" presStyleIdx="0" presStyleCnt="5">
        <dgm:presLayoutVars>
          <dgm:bulletEnabled val="1"/>
        </dgm:presLayoutVars>
      </dgm:prSet>
      <dgm:spPr/>
    </dgm:pt>
    <dgm:pt modelId="{63A4369D-EB49-408C-A4A9-BA722D4D07C6}" type="pres">
      <dgm:prSet presAssocID="{0110E4BB-8D45-49E3-9987-8090B98B87A2}" presName="spNode" presStyleCnt="0"/>
      <dgm:spPr/>
    </dgm:pt>
    <dgm:pt modelId="{C291F22C-537D-4BBD-BB29-693238E9770F}" type="pres">
      <dgm:prSet presAssocID="{9CD6AE6B-1101-4C01-98C7-904D759B7D5C}" presName="sibTrans" presStyleLbl="sibTrans1D1" presStyleIdx="0" presStyleCnt="5"/>
      <dgm:spPr/>
    </dgm:pt>
    <dgm:pt modelId="{FAE3EDCB-3179-4425-A717-3A522899B469}" type="pres">
      <dgm:prSet presAssocID="{22E5E8DA-C427-4E3D-B28D-8AE73A13B450}" presName="node" presStyleLbl="node1" presStyleIdx="1" presStyleCnt="5">
        <dgm:presLayoutVars>
          <dgm:bulletEnabled val="1"/>
        </dgm:presLayoutVars>
      </dgm:prSet>
      <dgm:spPr/>
    </dgm:pt>
    <dgm:pt modelId="{E8F05A4D-C8F4-4F43-B9BB-99CB8691BD61}" type="pres">
      <dgm:prSet presAssocID="{22E5E8DA-C427-4E3D-B28D-8AE73A13B450}" presName="spNode" presStyleCnt="0"/>
      <dgm:spPr/>
    </dgm:pt>
    <dgm:pt modelId="{F19E2A35-D7CB-4B1E-82BD-D7E1655483AF}" type="pres">
      <dgm:prSet presAssocID="{89B6B250-D59C-4F89-97B7-B3812B0EEBD8}" presName="sibTrans" presStyleLbl="sibTrans1D1" presStyleIdx="1" presStyleCnt="5"/>
      <dgm:spPr/>
    </dgm:pt>
    <dgm:pt modelId="{98AE1441-7FDA-4B76-9E55-F9E90BF06CA9}" type="pres">
      <dgm:prSet presAssocID="{B2267291-8DF7-4AEE-85A5-D58A463E13A4}" presName="node" presStyleLbl="node1" presStyleIdx="2" presStyleCnt="5">
        <dgm:presLayoutVars>
          <dgm:bulletEnabled val="1"/>
        </dgm:presLayoutVars>
      </dgm:prSet>
      <dgm:spPr/>
    </dgm:pt>
    <dgm:pt modelId="{B8AD313B-A8C7-4FEA-9855-6B1A72B0ADB6}" type="pres">
      <dgm:prSet presAssocID="{B2267291-8DF7-4AEE-85A5-D58A463E13A4}" presName="spNode" presStyleCnt="0"/>
      <dgm:spPr/>
    </dgm:pt>
    <dgm:pt modelId="{6F6E51ED-F228-4C4D-8425-7C8D3CCE2BC5}" type="pres">
      <dgm:prSet presAssocID="{0318BA47-1D77-48B9-A19F-011C0543289E}" presName="sibTrans" presStyleLbl="sibTrans1D1" presStyleIdx="2" presStyleCnt="5"/>
      <dgm:spPr/>
    </dgm:pt>
    <dgm:pt modelId="{A556FD4D-8F26-4A8C-A08B-E8551240FDCF}" type="pres">
      <dgm:prSet presAssocID="{3E55E01C-D655-43D3-AD90-DDBD6CCE9BEC}" presName="node" presStyleLbl="node1" presStyleIdx="3" presStyleCnt="5">
        <dgm:presLayoutVars>
          <dgm:bulletEnabled val="1"/>
        </dgm:presLayoutVars>
      </dgm:prSet>
      <dgm:spPr/>
    </dgm:pt>
    <dgm:pt modelId="{EF0CB0BB-B25B-4A8F-825A-641E4EA08230}" type="pres">
      <dgm:prSet presAssocID="{3E55E01C-D655-43D3-AD90-DDBD6CCE9BEC}" presName="spNode" presStyleCnt="0"/>
      <dgm:spPr/>
    </dgm:pt>
    <dgm:pt modelId="{56876179-EC5A-4919-9F56-90FED9C7ACC5}" type="pres">
      <dgm:prSet presAssocID="{4CF25FA0-6434-4F75-9E91-24E9A0103EC7}" presName="sibTrans" presStyleLbl="sibTrans1D1" presStyleIdx="3" presStyleCnt="5"/>
      <dgm:spPr/>
    </dgm:pt>
    <dgm:pt modelId="{B792A909-6D31-4D5B-88A7-6786E54322A0}" type="pres">
      <dgm:prSet presAssocID="{2A970019-B198-4DF8-A0BE-E5A0A36DF44F}" presName="node" presStyleLbl="node1" presStyleIdx="4" presStyleCnt="5">
        <dgm:presLayoutVars>
          <dgm:bulletEnabled val="1"/>
        </dgm:presLayoutVars>
      </dgm:prSet>
      <dgm:spPr/>
    </dgm:pt>
    <dgm:pt modelId="{9DA1F5DF-76F4-4F77-BFCD-863E70145ADB}" type="pres">
      <dgm:prSet presAssocID="{2A970019-B198-4DF8-A0BE-E5A0A36DF44F}" presName="spNode" presStyleCnt="0"/>
      <dgm:spPr/>
    </dgm:pt>
    <dgm:pt modelId="{142AB567-A9E1-487C-8026-A5178916646A}" type="pres">
      <dgm:prSet presAssocID="{FCC42B93-2948-411F-8C2C-BD62DF3855BE}" presName="sibTrans" presStyleLbl="sibTrans1D1" presStyleIdx="4" presStyleCnt="5"/>
      <dgm:spPr/>
    </dgm:pt>
  </dgm:ptLst>
  <dgm:cxnLst>
    <dgm:cxn modelId="{5B1A6E21-DBBC-4A06-9CEF-7AAFE31DB1A0}" type="presOf" srcId="{22E5E8DA-C427-4E3D-B28D-8AE73A13B450}" destId="{FAE3EDCB-3179-4425-A717-3A522899B469}" srcOrd="0" destOrd="0" presId="urn:microsoft.com/office/officeart/2005/8/layout/cycle5"/>
    <dgm:cxn modelId="{8840902A-75A9-4195-AB2D-EDCB49EE1F9B}" type="presOf" srcId="{FCC42B93-2948-411F-8C2C-BD62DF3855BE}" destId="{142AB567-A9E1-487C-8026-A5178916646A}" srcOrd="0" destOrd="0" presId="urn:microsoft.com/office/officeart/2005/8/layout/cycle5"/>
    <dgm:cxn modelId="{ECB2BB42-09D6-46CC-83FB-A4EB762B9227}" type="presOf" srcId="{2A970019-B198-4DF8-A0BE-E5A0A36DF44F}" destId="{B792A909-6D31-4D5B-88A7-6786E54322A0}" srcOrd="0" destOrd="0" presId="urn:microsoft.com/office/officeart/2005/8/layout/cycle5"/>
    <dgm:cxn modelId="{9DDB7170-03A5-463F-A391-746C14C3A518}" srcId="{E0DC6244-86FA-4A07-B6D6-67B1E1E6F219}" destId="{2A970019-B198-4DF8-A0BE-E5A0A36DF44F}" srcOrd="4" destOrd="0" parTransId="{8B5380F1-963F-41DB-9B1E-781F993A6931}" sibTransId="{FCC42B93-2948-411F-8C2C-BD62DF3855BE}"/>
    <dgm:cxn modelId="{E8DC7090-CE8D-4B41-A017-85D8D0358C91}" srcId="{E0DC6244-86FA-4A07-B6D6-67B1E1E6F219}" destId="{22E5E8DA-C427-4E3D-B28D-8AE73A13B450}" srcOrd="1" destOrd="0" parTransId="{AE823219-408D-4475-B402-54B5B3A34CF2}" sibTransId="{89B6B250-D59C-4F89-97B7-B3812B0EEBD8}"/>
    <dgm:cxn modelId="{62C989AA-8A3B-432A-8AFD-62C920E1D68D}" type="presOf" srcId="{89B6B250-D59C-4F89-97B7-B3812B0EEBD8}" destId="{F19E2A35-D7CB-4B1E-82BD-D7E1655483AF}" srcOrd="0" destOrd="0" presId="urn:microsoft.com/office/officeart/2005/8/layout/cycle5"/>
    <dgm:cxn modelId="{9BE84CBB-F36B-46D7-8DA8-0FFAED599A26}" srcId="{E0DC6244-86FA-4A07-B6D6-67B1E1E6F219}" destId="{0110E4BB-8D45-49E3-9987-8090B98B87A2}" srcOrd="0" destOrd="0" parTransId="{4F400549-19CC-40BA-8053-5CB5BEDACC2B}" sibTransId="{9CD6AE6B-1101-4C01-98C7-904D759B7D5C}"/>
    <dgm:cxn modelId="{68CB2CC2-847A-4900-BD55-72AF4A005533}" type="presOf" srcId="{B2267291-8DF7-4AEE-85A5-D58A463E13A4}" destId="{98AE1441-7FDA-4B76-9E55-F9E90BF06CA9}" srcOrd="0" destOrd="0" presId="urn:microsoft.com/office/officeart/2005/8/layout/cycle5"/>
    <dgm:cxn modelId="{5CE0B1C3-B4DB-4FFF-8C82-EBDE8A6928B6}" type="presOf" srcId="{9CD6AE6B-1101-4C01-98C7-904D759B7D5C}" destId="{C291F22C-537D-4BBD-BB29-693238E9770F}" srcOrd="0" destOrd="0" presId="urn:microsoft.com/office/officeart/2005/8/layout/cycle5"/>
    <dgm:cxn modelId="{AE3056C4-6BEC-4232-9D91-E09FC363FAD3}" type="presOf" srcId="{0110E4BB-8D45-49E3-9987-8090B98B87A2}" destId="{178AE804-138A-4B12-A3CA-25A6D987BAAA}" srcOrd="0" destOrd="0" presId="urn:microsoft.com/office/officeart/2005/8/layout/cycle5"/>
    <dgm:cxn modelId="{02CE77D0-6C81-41B9-BE32-7FD8FA48C24D}" type="presOf" srcId="{3E55E01C-D655-43D3-AD90-DDBD6CCE9BEC}" destId="{A556FD4D-8F26-4A8C-A08B-E8551240FDCF}" srcOrd="0" destOrd="0" presId="urn:microsoft.com/office/officeart/2005/8/layout/cycle5"/>
    <dgm:cxn modelId="{84C38FD2-4D68-4EDD-A2E8-24D8FCD5D516}" type="presOf" srcId="{E0DC6244-86FA-4A07-B6D6-67B1E1E6F219}" destId="{BC5C7B82-840C-48BA-A998-BE059771DD12}" srcOrd="0" destOrd="0" presId="urn:microsoft.com/office/officeart/2005/8/layout/cycle5"/>
    <dgm:cxn modelId="{38D68CE9-C21F-4A56-A0D1-1273A508667B}" type="presOf" srcId="{4CF25FA0-6434-4F75-9E91-24E9A0103EC7}" destId="{56876179-EC5A-4919-9F56-90FED9C7ACC5}" srcOrd="0" destOrd="0" presId="urn:microsoft.com/office/officeart/2005/8/layout/cycle5"/>
    <dgm:cxn modelId="{B912EBEA-4F28-4CD7-A26E-7DA0A35E0E8B}" type="presOf" srcId="{0318BA47-1D77-48B9-A19F-011C0543289E}" destId="{6F6E51ED-F228-4C4D-8425-7C8D3CCE2BC5}" srcOrd="0" destOrd="0" presId="urn:microsoft.com/office/officeart/2005/8/layout/cycle5"/>
    <dgm:cxn modelId="{B25342EC-91ED-4D90-9AEB-48D48917AE86}" srcId="{E0DC6244-86FA-4A07-B6D6-67B1E1E6F219}" destId="{B2267291-8DF7-4AEE-85A5-D58A463E13A4}" srcOrd="2" destOrd="0" parTransId="{AFA3AC28-B4AD-4287-9A6D-65AC19DFDB46}" sibTransId="{0318BA47-1D77-48B9-A19F-011C0543289E}"/>
    <dgm:cxn modelId="{44A46BFB-43EA-4B1F-B37F-B99A84430695}" srcId="{E0DC6244-86FA-4A07-B6D6-67B1E1E6F219}" destId="{3E55E01C-D655-43D3-AD90-DDBD6CCE9BEC}" srcOrd="3" destOrd="0" parTransId="{40ACA2FC-163A-42E7-8BEB-0CE898E6AACD}" sibTransId="{4CF25FA0-6434-4F75-9E91-24E9A0103EC7}"/>
    <dgm:cxn modelId="{1E85512E-BF61-4E07-AACE-6666829FEAF4}" type="presParOf" srcId="{BC5C7B82-840C-48BA-A998-BE059771DD12}" destId="{178AE804-138A-4B12-A3CA-25A6D987BAAA}" srcOrd="0" destOrd="0" presId="urn:microsoft.com/office/officeart/2005/8/layout/cycle5"/>
    <dgm:cxn modelId="{091124D8-5999-4A87-9D84-DFEA35EF351E}" type="presParOf" srcId="{BC5C7B82-840C-48BA-A998-BE059771DD12}" destId="{63A4369D-EB49-408C-A4A9-BA722D4D07C6}" srcOrd="1" destOrd="0" presId="urn:microsoft.com/office/officeart/2005/8/layout/cycle5"/>
    <dgm:cxn modelId="{6EDA9732-536E-48E5-AB72-8FDFE767C376}" type="presParOf" srcId="{BC5C7B82-840C-48BA-A998-BE059771DD12}" destId="{C291F22C-537D-4BBD-BB29-693238E9770F}" srcOrd="2" destOrd="0" presId="urn:microsoft.com/office/officeart/2005/8/layout/cycle5"/>
    <dgm:cxn modelId="{C33883BA-2BDF-403E-8D1B-817F32419185}" type="presParOf" srcId="{BC5C7B82-840C-48BA-A998-BE059771DD12}" destId="{FAE3EDCB-3179-4425-A717-3A522899B469}" srcOrd="3" destOrd="0" presId="urn:microsoft.com/office/officeart/2005/8/layout/cycle5"/>
    <dgm:cxn modelId="{75E61684-3524-43AD-A5B5-237D18DB3C6C}" type="presParOf" srcId="{BC5C7B82-840C-48BA-A998-BE059771DD12}" destId="{E8F05A4D-C8F4-4F43-B9BB-99CB8691BD61}" srcOrd="4" destOrd="0" presId="urn:microsoft.com/office/officeart/2005/8/layout/cycle5"/>
    <dgm:cxn modelId="{204F3FB1-799B-4A4C-9566-9032C531680C}" type="presParOf" srcId="{BC5C7B82-840C-48BA-A998-BE059771DD12}" destId="{F19E2A35-D7CB-4B1E-82BD-D7E1655483AF}" srcOrd="5" destOrd="0" presId="urn:microsoft.com/office/officeart/2005/8/layout/cycle5"/>
    <dgm:cxn modelId="{EBE1DDF1-4C58-43B3-A763-592C508A846D}" type="presParOf" srcId="{BC5C7B82-840C-48BA-A998-BE059771DD12}" destId="{98AE1441-7FDA-4B76-9E55-F9E90BF06CA9}" srcOrd="6" destOrd="0" presId="urn:microsoft.com/office/officeart/2005/8/layout/cycle5"/>
    <dgm:cxn modelId="{DCF10152-E4D1-429B-BC46-210FA81E7E27}" type="presParOf" srcId="{BC5C7B82-840C-48BA-A998-BE059771DD12}" destId="{B8AD313B-A8C7-4FEA-9855-6B1A72B0ADB6}" srcOrd="7" destOrd="0" presId="urn:microsoft.com/office/officeart/2005/8/layout/cycle5"/>
    <dgm:cxn modelId="{36B65E7C-9CE9-4605-9196-20FDE25CCE69}" type="presParOf" srcId="{BC5C7B82-840C-48BA-A998-BE059771DD12}" destId="{6F6E51ED-F228-4C4D-8425-7C8D3CCE2BC5}" srcOrd="8" destOrd="0" presId="urn:microsoft.com/office/officeart/2005/8/layout/cycle5"/>
    <dgm:cxn modelId="{23DDEAC2-8BE7-4805-9484-50710D6F8997}" type="presParOf" srcId="{BC5C7B82-840C-48BA-A998-BE059771DD12}" destId="{A556FD4D-8F26-4A8C-A08B-E8551240FDCF}" srcOrd="9" destOrd="0" presId="urn:microsoft.com/office/officeart/2005/8/layout/cycle5"/>
    <dgm:cxn modelId="{07A6BC82-A996-4D0C-9284-3BC80FD1A275}" type="presParOf" srcId="{BC5C7B82-840C-48BA-A998-BE059771DD12}" destId="{EF0CB0BB-B25B-4A8F-825A-641E4EA08230}" srcOrd="10" destOrd="0" presId="urn:microsoft.com/office/officeart/2005/8/layout/cycle5"/>
    <dgm:cxn modelId="{A441878F-D2A2-49CA-AC74-84BC23104858}" type="presParOf" srcId="{BC5C7B82-840C-48BA-A998-BE059771DD12}" destId="{56876179-EC5A-4919-9F56-90FED9C7ACC5}" srcOrd="11" destOrd="0" presId="urn:microsoft.com/office/officeart/2005/8/layout/cycle5"/>
    <dgm:cxn modelId="{B29109F5-6180-4AB8-A576-40D1B637854D}" type="presParOf" srcId="{BC5C7B82-840C-48BA-A998-BE059771DD12}" destId="{B792A909-6D31-4D5B-88A7-6786E54322A0}" srcOrd="12" destOrd="0" presId="urn:microsoft.com/office/officeart/2005/8/layout/cycle5"/>
    <dgm:cxn modelId="{F24DBD91-F05A-464F-8CA3-8037AC3701E0}" type="presParOf" srcId="{BC5C7B82-840C-48BA-A998-BE059771DD12}" destId="{9DA1F5DF-76F4-4F77-BFCD-863E70145ADB}" srcOrd="13" destOrd="0" presId="urn:microsoft.com/office/officeart/2005/8/layout/cycle5"/>
    <dgm:cxn modelId="{36844872-75AA-4B30-92A3-1C791CFEE0BE}" type="presParOf" srcId="{BC5C7B82-840C-48BA-A998-BE059771DD12}" destId="{142AB567-A9E1-487C-8026-A5178916646A}" srcOrd="14" destOrd="0" presId="urn:microsoft.com/office/officeart/2005/8/layout/cycle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E4938-3323-418A-AE45-12F2C5029A2E}">
      <dsp:nvSpPr>
        <dsp:cNvPr id="0" name=""/>
        <dsp:cNvSpPr/>
      </dsp:nvSpPr>
      <dsp:spPr>
        <a:xfrm>
          <a:off x="3962401" y="-229639"/>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Determine goals/objectives</a:t>
          </a:r>
        </a:p>
      </dsp:txBody>
      <dsp:txXfrm>
        <a:off x="4015966" y="-176074"/>
        <a:ext cx="1264466" cy="990146"/>
      </dsp:txXfrm>
    </dsp:sp>
    <dsp:sp modelId="{DBA8799C-AA19-4E22-A94A-B46EFAD76B6A}">
      <dsp:nvSpPr>
        <dsp:cNvPr id="0" name=""/>
        <dsp:cNvSpPr/>
      </dsp:nvSpPr>
      <dsp:spPr>
        <a:xfrm>
          <a:off x="2454043" y="318999"/>
          <a:ext cx="4388313" cy="4388313"/>
        </a:xfrm>
        <a:custGeom>
          <a:avLst/>
          <a:gdLst/>
          <a:ahLst/>
          <a:cxnLst/>
          <a:rect l="0" t="0" r="0" b="0"/>
          <a:pathLst>
            <a:path>
              <a:moveTo>
                <a:pt x="2916391" y="122273"/>
              </a:moveTo>
              <a:arcTo wR="2194156" hR="2194156" stAng="17353078" swAng="1809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FB94468-BEEC-4BF1-9E64-1A6D55F88EF2}">
      <dsp:nvSpPr>
        <dsp:cNvPr id="0" name=""/>
        <dsp:cNvSpPr/>
      </dsp:nvSpPr>
      <dsp:spPr>
        <a:xfrm>
          <a:off x="5513904" y="413014"/>
          <a:ext cx="1371596" cy="109727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Vulnerability assessments</a:t>
          </a:r>
        </a:p>
      </dsp:txBody>
      <dsp:txXfrm>
        <a:off x="5567469" y="466579"/>
        <a:ext cx="1264466" cy="990146"/>
      </dsp:txXfrm>
    </dsp:sp>
    <dsp:sp modelId="{B8D2A1E7-EA5C-416A-B0D2-EE9F60361221}">
      <dsp:nvSpPr>
        <dsp:cNvPr id="0" name=""/>
        <dsp:cNvSpPr/>
      </dsp:nvSpPr>
      <dsp:spPr>
        <a:xfrm>
          <a:off x="2454043" y="318999"/>
          <a:ext cx="4388313" cy="4388313"/>
        </a:xfrm>
        <a:custGeom>
          <a:avLst/>
          <a:gdLst/>
          <a:ahLst/>
          <a:cxnLst/>
          <a:rect l="0" t="0" r="0" b="0"/>
          <a:pathLst>
            <a:path>
              <a:moveTo>
                <a:pt x="4188215" y="1278704"/>
              </a:moveTo>
              <a:arcTo wR="2194156" hR="2194156" stAng="20120437" swAng="4584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38A4B0C-FEA1-4D7C-992C-61D188DCFDE0}">
      <dsp:nvSpPr>
        <dsp:cNvPr id="0" name=""/>
        <dsp:cNvSpPr/>
      </dsp:nvSpPr>
      <dsp:spPr>
        <a:xfrm>
          <a:off x="6156558" y="1964517"/>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baseline="0" dirty="0"/>
            <a:t>Identify priority resource concerns to address</a:t>
          </a:r>
        </a:p>
      </dsp:txBody>
      <dsp:txXfrm>
        <a:off x="6210123" y="2018082"/>
        <a:ext cx="1264466" cy="990146"/>
      </dsp:txXfrm>
    </dsp:sp>
    <dsp:sp modelId="{AB1B7F6A-DFF7-40C8-87A0-0118752134A5}">
      <dsp:nvSpPr>
        <dsp:cNvPr id="0" name=""/>
        <dsp:cNvSpPr/>
      </dsp:nvSpPr>
      <dsp:spPr>
        <a:xfrm>
          <a:off x="2454043" y="318999"/>
          <a:ext cx="4388313" cy="4388313"/>
        </a:xfrm>
        <a:custGeom>
          <a:avLst/>
          <a:gdLst/>
          <a:ahLst/>
          <a:cxnLst/>
          <a:rect l="0" t="0" r="0" b="0"/>
          <a:pathLst>
            <a:path>
              <a:moveTo>
                <a:pt x="4292232" y="2836342"/>
              </a:moveTo>
              <a:arcTo wR="2194156" hR="2194156" stAng="1021108" swAng="4584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5B2B81-04C2-4C9E-80B6-82A4A9192947}">
      <dsp:nvSpPr>
        <dsp:cNvPr id="0" name=""/>
        <dsp:cNvSpPr/>
      </dsp:nvSpPr>
      <dsp:spPr>
        <a:xfrm>
          <a:off x="5513904" y="3516020"/>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Identify and select alternatives</a:t>
          </a:r>
        </a:p>
      </dsp:txBody>
      <dsp:txXfrm>
        <a:off x="5567469" y="3569585"/>
        <a:ext cx="1264466" cy="990146"/>
      </dsp:txXfrm>
    </dsp:sp>
    <dsp:sp modelId="{8738E34E-43B9-4ACD-ACEA-5DBBA696768F}">
      <dsp:nvSpPr>
        <dsp:cNvPr id="0" name=""/>
        <dsp:cNvSpPr/>
      </dsp:nvSpPr>
      <dsp:spPr>
        <a:xfrm>
          <a:off x="2454043" y="318999"/>
          <a:ext cx="4388313" cy="4388313"/>
        </a:xfrm>
        <a:custGeom>
          <a:avLst/>
          <a:gdLst/>
          <a:ahLst/>
          <a:cxnLst/>
          <a:rect l="0" t="0" r="0" b="0"/>
          <a:pathLst>
            <a:path>
              <a:moveTo>
                <a:pt x="3024380" y="4225179"/>
              </a:moveTo>
              <a:arcTo wR="2194156" hR="2194156" stAng="4066000" swAng="1809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3F3E257-1BE7-424F-8212-48A07030946A}">
      <dsp:nvSpPr>
        <dsp:cNvPr id="0" name=""/>
        <dsp:cNvSpPr/>
      </dsp:nvSpPr>
      <dsp:spPr>
        <a:xfrm>
          <a:off x="3962401" y="4158674"/>
          <a:ext cx="1371596" cy="109727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Estimate effects of proposed management changes</a:t>
          </a:r>
        </a:p>
      </dsp:txBody>
      <dsp:txXfrm>
        <a:off x="4015966" y="4212239"/>
        <a:ext cx="1264466" cy="990146"/>
      </dsp:txXfrm>
    </dsp:sp>
    <dsp:sp modelId="{90BA4788-ACE8-4995-97FB-EE87F0F5C4BC}">
      <dsp:nvSpPr>
        <dsp:cNvPr id="0" name=""/>
        <dsp:cNvSpPr/>
      </dsp:nvSpPr>
      <dsp:spPr>
        <a:xfrm>
          <a:off x="2454043" y="318999"/>
          <a:ext cx="4388313" cy="4388313"/>
        </a:xfrm>
        <a:custGeom>
          <a:avLst/>
          <a:gdLst/>
          <a:ahLst/>
          <a:cxnLst/>
          <a:rect l="0" t="0" r="0" b="0"/>
          <a:pathLst>
            <a:path>
              <a:moveTo>
                <a:pt x="1471922" y="4266040"/>
              </a:moveTo>
              <a:arcTo wR="2194156" hR="2194156" stAng="6553078" swAng="1809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F53B558-8C1D-456F-BA7A-75BD1C8341EE}">
      <dsp:nvSpPr>
        <dsp:cNvPr id="0" name=""/>
        <dsp:cNvSpPr/>
      </dsp:nvSpPr>
      <dsp:spPr>
        <a:xfrm>
          <a:off x="2410898" y="3516020"/>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Make decisions</a:t>
          </a:r>
        </a:p>
      </dsp:txBody>
      <dsp:txXfrm>
        <a:off x="2464463" y="3569585"/>
        <a:ext cx="1264466" cy="990146"/>
      </dsp:txXfrm>
    </dsp:sp>
    <dsp:sp modelId="{9DC90306-888A-41FB-9D13-BCF36BC19414}">
      <dsp:nvSpPr>
        <dsp:cNvPr id="0" name=""/>
        <dsp:cNvSpPr/>
      </dsp:nvSpPr>
      <dsp:spPr>
        <a:xfrm>
          <a:off x="2454043" y="318999"/>
          <a:ext cx="4388313" cy="4388313"/>
        </a:xfrm>
        <a:custGeom>
          <a:avLst/>
          <a:gdLst/>
          <a:ahLst/>
          <a:cxnLst/>
          <a:rect l="0" t="0" r="0" b="0"/>
          <a:pathLst>
            <a:path>
              <a:moveTo>
                <a:pt x="200097" y="3109609"/>
              </a:moveTo>
              <a:arcTo wR="2194156" hR="2194156" stAng="9320437" swAng="4584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804BD51-3776-4D91-A02C-F4D15B73CC4E}">
      <dsp:nvSpPr>
        <dsp:cNvPr id="0" name=""/>
        <dsp:cNvSpPr/>
      </dsp:nvSpPr>
      <dsp:spPr>
        <a:xfrm>
          <a:off x="1768245" y="1964517"/>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Implement practices </a:t>
          </a:r>
        </a:p>
      </dsp:txBody>
      <dsp:txXfrm>
        <a:off x="1821810" y="2018082"/>
        <a:ext cx="1264466" cy="990146"/>
      </dsp:txXfrm>
    </dsp:sp>
    <dsp:sp modelId="{00C6F2CF-C6AD-4822-B60C-384CCEBE0E1D}">
      <dsp:nvSpPr>
        <dsp:cNvPr id="0" name=""/>
        <dsp:cNvSpPr/>
      </dsp:nvSpPr>
      <dsp:spPr>
        <a:xfrm>
          <a:off x="2454043" y="318999"/>
          <a:ext cx="4388313" cy="4388313"/>
        </a:xfrm>
        <a:custGeom>
          <a:avLst/>
          <a:gdLst/>
          <a:ahLst/>
          <a:cxnLst/>
          <a:rect l="0" t="0" r="0" b="0"/>
          <a:pathLst>
            <a:path>
              <a:moveTo>
                <a:pt x="96081" y="1551971"/>
              </a:moveTo>
              <a:arcTo wR="2194156" hR="2194156" stAng="11821108" swAng="4584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93772-6312-400C-B142-8FF9E08E3857}">
      <dsp:nvSpPr>
        <dsp:cNvPr id="0" name=""/>
        <dsp:cNvSpPr/>
      </dsp:nvSpPr>
      <dsp:spPr>
        <a:xfrm>
          <a:off x="2410898" y="413014"/>
          <a:ext cx="1371596" cy="1097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Evaluate – did management address the concern?</a:t>
          </a:r>
        </a:p>
      </dsp:txBody>
      <dsp:txXfrm>
        <a:off x="2464463" y="466579"/>
        <a:ext cx="1264466" cy="990146"/>
      </dsp:txXfrm>
    </dsp:sp>
    <dsp:sp modelId="{9132D458-2C35-4802-BAA0-E9387B667A55}">
      <dsp:nvSpPr>
        <dsp:cNvPr id="0" name=""/>
        <dsp:cNvSpPr/>
      </dsp:nvSpPr>
      <dsp:spPr>
        <a:xfrm>
          <a:off x="2454043" y="318999"/>
          <a:ext cx="4388313" cy="4388313"/>
        </a:xfrm>
        <a:custGeom>
          <a:avLst/>
          <a:gdLst/>
          <a:ahLst/>
          <a:cxnLst/>
          <a:rect l="0" t="0" r="0" b="0"/>
          <a:pathLst>
            <a:path>
              <a:moveTo>
                <a:pt x="1363933" y="163134"/>
              </a:moveTo>
              <a:arcTo wR="2194156" hR="2194156" stAng="14866000" swAng="18092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AE804-138A-4B12-A3CA-25A6D987BAAA}">
      <dsp:nvSpPr>
        <dsp:cNvPr id="0" name=""/>
        <dsp:cNvSpPr/>
      </dsp:nvSpPr>
      <dsp:spPr>
        <a:xfrm>
          <a:off x="792735" y="111839"/>
          <a:ext cx="641582" cy="4170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813093" y="132197"/>
        <a:ext cx="600866" cy="376312"/>
      </dsp:txXfrm>
    </dsp:sp>
    <dsp:sp modelId="{C291F22C-537D-4BBD-BB29-693238E9770F}">
      <dsp:nvSpPr>
        <dsp:cNvPr id="0" name=""/>
        <dsp:cNvSpPr/>
      </dsp:nvSpPr>
      <dsp:spPr>
        <a:xfrm>
          <a:off x="280151" y="320354"/>
          <a:ext cx="1666750" cy="1666750"/>
        </a:xfrm>
        <a:custGeom>
          <a:avLst/>
          <a:gdLst/>
          <a:ahLst/>
          <a:cxnLst/>
          <a:rect l="0" t="0" r="0" b="0"/>
          <a:pathLst>
            <a:path>
              <a:moveTo>
                <a:pt x="1240164" y="106026"/>
              </a:moveTo>
              <a:arcTo wR="833375" hR="833375" stAng="17953038" swAng="12121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AE3EDCB-3179-4425-A717-3A522899B469}">
      <dsp:nvSpPr>
        <dsp:cNvPr id="0" name=""/>
        <dsp:cNvSpPr/>
      </dsp:nvSpPr>
      <dsp:spPr>
        <a:xfrm>
          <a:off x="1585322" y="687687"/>
          <a:ext cx="641582" cy="4170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605680" y="708045"/>
        <a:ext cx="600866" cy="376312"/>
      </dsp:txXfrm>
    </dsp:sp>
    <dsp:sp modelId="{F19E2A35-D7CB-4B1E-82BD-D7E1655483AF}">
      <dsp:nvSpPr>
        <dsp:cNvPr id="0" name=""/>
        <dsp:cNvSpPr/>
      </dsp:nvSpPr>
      <dsp:spPr>
        <a:xfrm>
          <a:off x="280151" y="320354"/>
          <a:ext cx="1666750" cy="1666750"/>
        </a:xfrm>
        <a:custGeom>
          <a:avLst/>
          <a:gdLst/>
          <a:ahLst/>
          <a:cxnLst/>
          <a:rect l="0" t="0" r="0" b="0"/>
          <a:pathLst>
            <a:path>
              <a:moveTo>
                <a:pt x="1664754" y="891013"/>
              </a:moveTo>
              <a:arcTo wR="833375" hR="833375" stAng="21837955" swAng="136021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8AE1441-7FDA-4B76-9E55-F9E90BF06CA9}">
      <dsp:nvSpPr>
        <dsp:cNvPr id="0" name=""/>
        <dsp:cNvSpPr/>
      </dsp:nvSpPr>
      <dsp:spPr>
        <a:xfrm>
          <a:off x="1282581" y="1619429"/>
          <a:ext cx="641582" cy="4170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302939" y="1639787"/>
        <a:ext cx="600866" cy="376312"/>
      </dsp:txXfrm>
    </dsp:sp>
    <dsp:sp modelId="{6F6E51ED-F228-4C4D-8425-7C8D3CCE2BC5}">
      <dsp:nvSpPr>
        <dsp:cNvPr id="0" name=""/>
        <dsp:cNvSpPr/>
      </dsp:nvSpPr>
      <dsp:spPr>
        <a:xfrm>
          <a:off x="280151" y="320354"/>
          <a:ext cx="1666750" cy="1666750"/>
        </a:xfrm>
        <a:custGeom>
          <a:avLst/>
          <a:gdLst/>
          <a:ahLst/>
          <a:cxnLst/>
          <a:rect l="0" t="0" r="0" b="0"/>
          <a:pathLst>
            <a:path>
              <a:moveTo>
                <a:pt x="935730" y="1660440"/>
              </a:moveTo>
              <a:arcTo wR="833375" hR="833375" stAng="4976708" swAng="8465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556FD4D-8F26-4A8C-A08B-E8551240FDCF}">
      <dsp:nvSpPr>
        <dsp:cNvPr id="0" name=""/>
        <dsp:cNvSpPr/>
      </dsp:nvSpPr>
      <dsp:spPr>
        <a:xfrm>
          <a:off x="302889" y="1619429"/>
          <a:ext cx="641582" cy="4170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323247" y="1639787"/>
        <a:ext cx="600866" cy="376312"/>
      </dsp:txXfrm>
    </dsp:sp>
    <dsp:sp modelId="{56876179-EC5A-4919-9F56-90FED9C7ACC5}">
      <dsp:nvSpPr>
        <dsp:cNvPr id="0" name=""/>
        <dsp:cNvSpPr/>
      </dsp:nvSpPr>
      <dsp:spPr>
        <a:xfrm>
          <a:off x="280151" y="320354"/>
          <a:ext cx="1666750" cy="1666750"/>
        </a:xfrm>
        <a:custGeom>
          <a:avLst/>
          <a:gdLst/>
          <a:ahLst/>
          <a:cxnLst/>
          <a:rect l="0" t="0" r="0" b="0"/>
          <a:pathLst>
            <a:path>
              <a:moveTo>
                <a:pt x="88444" y="1206996"/>
              </a:moveTo>
              <a:arcTo wR="833375" hR="833375" stAng="9201831" swAng="136021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792A909-6D31-4D5B-88A7-6786E54322A0}">
      <dsp:nvSpPr>
        <dsp:cNvPr id="0" name=""/>
        <dsp:cNvSpPr/>
      </dsp:nvSpPr>
      <dsp:spPr>
        <a:xfrm>
          <a:off x="148" y="687687"/>
          <a:ext cx="641582" cy="4170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20506" y="708045"/>
        <a:ext cx="600866" cy="376312"/>
      </dsp:txXfrm>
    </dsp:sp>
    <dsp:sp modelId="{142AB567-A9E1-487C-8026-A5178916646A}">
      <dsp:nvSpPr>
        <dsp:cNvPr id="0" name=""/>
        <dsp:cNvSpPr/>
      </dsp:nvSpPr>
      <dsp:spPr>
        <a:xfrm>
          <a:off x="280151" y="320354"/>
          <a:ext cx="1666750" cy="1666750"/>
        </a:xfrm>
        <a:custGeom>
          <a:avLst/>
          <a:gdLst/>
          <a:ahLst/>
          <a:cxnLst/>
          <a:rect l="0" t="0" r="0" b="0"/>
          <a:pathLst>
            <a:path>
              <a:moveTo>
                <a:pt x="200426" y="291258"/>
              </a:moveTo>
              <a:arcTo wR="833375" hR="833375" stAng="13234793" swAng="12121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37946" cy="464345"/>
          </a:xfrm>
          <a:prstGeom prst="rect">
            <a:avLst/>
          </a:prstGeom>
        </p:spPr>
        <p:txBody>
          <a:bodyPr vert="horz" lIns="91234" tIns="45618" rIns="91234" bIns="45618" rtlCol="0"/>
          <a:lstStyle>
            <a:lvl1pPr algn="l">
              <a:defRPr sz="1200"/>
            </a:lvl1pPr>
          </a:lstStyle>
          <a:p>
            <a:endParaRPr lang="en-US" dirty="0"/>
          </a:p>
        </p:txBody>
      </p:sp>
      <p:sp>
        <p:nvSpPr>
          <p:cNvPr id="3" name="Date Placeholder 2"/>
          <p:cNvSpPr>
            <a:spLocks noGrp="1"/>
          </p:cNvSpPr>
          <p:nvPr>
            <p:ph type="dt" sz="quarter" idx="1"/>
          </p:nvPr>
        </p:nvSpPr>
        <p:spPr>
          <a:xfrm>
            <a:off x="3970871" y="1"/>
            <a:ext cx="3037946" cy="464345"/>
          </a:xfrm>
          <a:prstGeom prst="rect">
            <a:avLst/>
          </a:prstGeom>
        </p:spPr>
        <p:txBody>
          <a:bodyPr vert="horz" lIns="91234" tIns="45618" rIns="91234" bIns="45618" rtlCol="0"/>
          <a:lstStyle>
            <a:lvl1pPr algn="r">
              <a:defRPr sz="1200"/>
            </a:lvl1pPr>
          </a:lstStyle>
          <a:p>
            <a:fld id="{78C4DF41-FEC9-4C5A-B205-00B6CD8837ED}" type="datetimeFigureOut">
              <a:rPr lang="en-US" smtClean="0"/>
              <a:t>1/27/2021</a:t>
            </a:fld>
            <a:endParaRPr lang="en-US" dirty="0"/>
          </a:p>
        </p:txBody>
      </p:sp>
      <p:sp>
        <p:nvSpPr>
          <p:cNvPr id="4" name="Footer Placeholder 3"/>
          <p:cNvSpPr>
            <a:spLocks noGrp="1"/>
          </p:cNvSpPr>
          <p:nvPr>
            <p:ph type="ftr" sz="quarter" idx="2"/>
          </p:nvPr>
        </p:nvSpPr>
        <p:spPr>
          <a:xfrm>
            <a:off x="2" y="8830473"/>
            <a:ext cx="3037946" cy="464345"/>
          </a:xfrm>
          <a:prstGeom prst="rect">
            <a:avLst/>
          </a:prstGeom>
        </p:spPr>
        <p:txBody>
          <a:bodyPr vert="horz" lIns="91234" tIns="45618" rIns="91234" bIns="4561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871" y="8830473"/>
            <a:ext cx="3037946" cy="464345"/>
          </a:xfrm>
          <a:prstGeom prst="rect">
            <a:avLst/>
          </a:prstGeom>
        </p:spPr>
        <p:txBody>
          <a:bodyPr vert="horz" lIns="91234" tIns="45618" rIns="91234" bIns="45618" rtlCol="0" anchor="b"/>
          <a:lstStyle>
            <a:lvl1pPr algn="r">
              <a:defRPr sz="1200"/>
            </a:lvl1pPr>
          </a:lstStyle>
          <a:p>
            <a:fld id="{F36FDFB4-7C01-495B-BB36-1E40F61EDE0A}" type="slidenum">
              <a:rPr lang="en-US" smtClean="0"/>
              <a:t>‹#›</a:t>
            </a:fld>
            <a:endParaRPr lang="en-US" dirty="0"/>
          </a:p>
        </p:txBody>
      </p:sp>
    </p:spTree>
    <p:extLst>
      <p:ext uri="{BB962C8B-B14F-4D97-AF65-F5344CB8AC3E}">
        <p14:creationId xmlns:p14="http://schemas.microsoft.com/office/powerpoint/2010/main" val="2378400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49" tIns="46576" rIns="93149" bIns="46576" rtlCol="0"/>
          <a:lstStyle>
            <a:lvl1pPr algn="l">
              <a:defRPr sz="1200"/>
            </a:lvl1pPr>
          </a:lstStyle>
          <a:p>
            <a:endParaRPr lang="en-US" dirty="0"/>
          </a:p>
        </p:txBody>
      </p:sp>
      <p:sp>
        <p:nvSpPr>
          <p:cNvPr id="3" name="Date Placeholder 2"/>
          <p:cNvSpPr>
            <a:spLocks noGrp="1"/>
          </p:cNvSpPr>
          <p:nvPr>
            <p:ph type="dt" idx="1"/>
          </p:nvPr>
        </p:nvSpPr>
        <p:spPr>
          <a:xfrm>
            <a:off x="3970939" y="0"/>
            <a:ext cx="3037840" cy="464820"/>
          </a:xfrm>
          <a:prstGeom prst="rect">
            <a:avLst/>
          </a:prstGeom>
        </p:spPr>
        <p:txBody>
          <a:bodyPr vert="horz" lIns="93149" tIns="46576" rIns="93149" bIns="46576" rtlCol="0"/>
          <a:lstStyle>
            <a:lvl1pPr algn="r">
              <a:defRPr sz="1200"/>
            </a:lvl1pPr>
          </a:lstStyle>
          <a:p>
            <a:fld id="{9320789F-24BA-4021-B029-5175AF167518}" type="datetimeFigureOut">
              <a:rPr lang="en-US" smtClean="0"/>
              <a:t>1/27/2021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49" tIns="46576" rIns="93149" bIns="4657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49" tIns="46576" rIns="93149" bIns="4657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49" tIns="46576" rIns="93149" bIns="46576" rtlCol="0" anchor="b"/>
          <a:lstStyle>
            <a:lvl1pPr algn="r">
              <a:defRPr sz="1200"/>
            </a:lvl1pPr>
          </a:lstStyle>
          <a:p>
            <a:fld id="{D0CB9764-647B-4A0B-9CA5-C3B229C1C939}" type="slidenum">
              <a:rPr lang="en-US" smtClean="0"/>
              <a:t>‹#›</a:t>
            </a:fld>
            <a:endParaRPr lang="en-US" dirty="0"/>
          </a:p>
        </p:txBody>
      </p:sp>
    </p:spTree>
    <p:extLst>
      <p:ext uri="{BB962C8B-B14F-4D97-AF65-F5344CB8AC3E}">
        <p14:creationId xmlns:p14="http://schemas.microsoft.com/office/powerpoint/2010/main" val="1163123960"/>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1pPr>
    <a:lvl2pPr marL="4572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2pPr>
    <a:lvl3pPr marL="9144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3pPr>
    <a:lvl4pPr marL="13716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4pPr>
    <a:lvl5pPr marL="1828800" algn="l" defTabSz="914400" rtl="0" eaLnBrk="1" latinLnBrk="0" hangingPunct="1">
      <a:lnSpc>
        <a:spcPct val="114000"/>
      </a:lnSpc>
      <a:spcBef>
        <a:spcPts val="600"/>
      </a:spcBef>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2020 priorities</a:t>
            </a:r>
          </a:p>
        </p:txBody>
      </p:sp>
      <p:sp>
        <p:nvSpPr>
          <p:cNvPr id="4" name="Slide Number Placeholder 3"/>
          <p:cNvSpPr>
            <a:spLocks noGrp="1"/>
          </p:cNvSpPr>
          <p:nvPr>
            <p:ph type="sldNum" sz="quarter" idx="5"/>
          </p:nvPr>
        </p:nvSpPr>
        <p:spPr/>
        <p:txBody>
          <a:bodyPr/>
          <a:lstStyle/>
          <a:p>
            <a:fld id="{D0CB9764-647B-4A0B-9CA5-C3B229C1C939}" type="slidenum">
              <a:rPr lang="en-US" smtClean="0"/>
              <a:t>2</a:t>
            </a:fld>
            <a:endParaRPr lang="en-US" dirty="0"/>
          </a:p>
        </p:txBody>
      </p:sp>
    </p:spTree>
    <p:extLst>
      <p:ext uri="{BB962C8B-B14F-4D97-AF65-F5344CB8AC3E}">
        <p14:creationId xmlns:p14="http://schemas.microsoft.com/office/powerpoint/2010/main" val="3125175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30186-CC33-4B80-B9E3-B8B99F44F4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39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called decision aides, expert systems, knowledge systems decision support tools, etc. </a:t>
            </a:r>
          </a:p>
          <a:p>
            <a:endParaRPr lang="en-US" dirty="0"/>
          </a:p>
          <a:p>
            <a:r>
              <a:rPr lang="en-US" dirty="0"/>
              <a:t>Myriad of definitions – key concepts: Computer based, support, determination/judgement/course of action – goal is to help make a better decision </a:t>
            </a:r>
          </a:p>
        </p:txBody>
      </p:sp>
      <p:sp>
        <p:nvSpPr>
          <p:cNvPr id="4" name="Slide Number Placeholder 3"/>
          <p:cNvSpPr>
            <a:spLocks noGrp="1"/>
          </p:cNvSpPr>
          <p:nvPr>
            <p:ph type="sldNum" sz="quarter" idx="5"/>
          </p:nvPr>
        </p:nvSpPr>
        <p:spPr/>
        <p:txBody>
          <a:bodyPr/>
          <a:lstStyle/>
          <a:p>
            <a:fld id="{D0CB9764-647B-4A0B-9CA5-C3B229C1C939}" type="slidenum">
              <a:rPr lang="en-US" smtClean="0"/>
              <a:t>7</a:t>
            </a:fld>
            <a:endParaRPr lang="en-US" dirty="0"/>
          </a:p>
        </p:txBody>
      </p:sp>
    </p:spTree>
    <p:extLst>
      <p:ext uri="{BB962C8B-B14F-4D97-AF65-F5344CB8AC3E}">
        <p14:creationId xmlns:p14="http://schemas.microsoft.com/office/powerpoint/2010/main" val="4093129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Priorities in the Farm Bill and Secretary</a:t>
            </a:r>
          </a:p>
          <a:p>
            <a:r>
              <a:rPr lang="en-US" dirty="0"/>
              <a:t>Streamline programs, increase efficiency and increase customer service – Sonny’s charge ahead of Farm Bill</a:t>
            </a:r>
          </a:p>
          <a:p>
            <a:endParaRPr lang="en-US" dirty="0"/>
          </a:p>
          <a:p>
            <a:r>
              <a:rPr lang="en-US" dirty="0"/>
              <a:t>Mention my presentation on the philosophy behind CART at 3:45 pm in Room 304B</a:t>
            </a:r>
          </a:p>
        </p:txBody>
      </p:sp>
      <p:sp>
        <p:nvSpPr>
          <p:cNvPr id="4" name="Slide Number Placeholder 3"/>
          <p:cNvSpPr>
            <a:spLocks noGrp="1"/>
          </p:cNvSpPr>
          <p:nvPr>
            <p:ph type="sldNum" sz="quarter" idx="5"/>
          </p:nvPr>
        </p:nvSpPr>
        <p:spPr/>
        <p:txBody>
          <a:bodyPr/>
          <a:lstStyle/>
          <a:p>
            <a:fld id="{D0CB9764-647B-4A0B-9CA5-C3B229C1C939}" type="slidenum">
              <a:rPr lang="en-US" smtClean="0"/>
              <a:t>8</a:t>
            </a:fld>
            <a:endParaRPr lang="en-US" dirty="0"/>
          </a:p>
        </p:txBody>
      </p:sp>
    </p:spTree>
    <p:extLst>
      <p:ext uri="{BB962C8B-B14F-4D97-AF65-F5344CB8AC3E}">
        <p14:creationId xmlns:p14="http://schemas.microsoft.com/office/powerpoint/2010/main" val="925818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9</a:t>
            </a:fld>
            <a:endParaRPr lang="en-US" dirty="0"/>
          </a:p>
        </p:txBody>
      </p:sp>
    </p:spTree>
    <p:extLst>
      <p:ext uri="{BB962C8B-B14F-4D97-AF65-F5344CB8AC3E}">
        <p14:creationId xmlns:p14="http://schemas.microsoft.com/office/powerpoint/2010/main" val="110535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10</a:t>
            </a:fld>
            <a:endParaRPr lang="en-US" dirty="0"/>
          </a:p>
        </p:txBody>
      </p:sp>
    </p:spTree>
    <p:extLst>
      <p:ext uri="{BB962C8B-B14F-4D97-AF65-F5344CB8AC3E}">
        <p14:creationId xmlns:p14="http://schemas.microsoft.com/office/powerpoint/2010/main" val="142005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11</a:t>
            </a:fld>
            <a:endParaRPr lang="en-US" dirty="0"/>
          </a:p>
        </p:txBody>
      </p:sp>
    </p:spTree>
    <p:extLst>
      <p:ext uri="{BB962C8B-B14F-4D97-AF65-F5344CB8AC3E}">
        <p14:creationId xmlns:p14="http://schemas.microsoft.com/office/powerpoint/2010/main" val="321531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12</a:t>
            </a:fld>
            <a:endParaRPr lang="en-US" dirty="0"/>
          </a:p>
        </p:txBody>
      </p:sp>
    </p:spTree>
    <p:extLst>
      <p:ext uri="{BB962C8B-B14F-4D97-AF65-F5344CB8AC3E}">
        <p14:creationId xmlns:p14="http://schemas.microsoft.com/office/powerpoint/2010/main" val="36012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Jimmy: We began deploying CART at the beginning of this fiscal year.  We are working on deploying new functionality roughly every 10-weeks.  The first priorities are related to conservation planning (resource assessments) and ranking of applications (should be ready in early January), and increasing functionality to incorporate more capability to related to soil interpretations, outcomes development, environmental evaluations, etc. throughout the year.  In FY-2021, we hope to have enough functionality we can more seamlessly exchange information with our partners who help us do conservation planning activities across the landscape :)</a:t>
            </a:r>
          </a:p>
          <a:p>
            <a:r>
              <a:rPr lang="en-US" dirty="0"/>
              <a:t> </a:t>
            </a:r>
          </a:p>
          <a:p>
            <a:endParaRPr lang="en-US" dirty="0"/>
          </a:p>
          <a:p>
            <a:r>
              <a:rPr lang="en-US" dirty="0"/>
              <a:t> </a:t>
            </a:r>
          </a:p>
        </p:txBody>
      </p:sp>
      <p:sp>
        <p:nvSpPr>
          <p:cNvPr id="4" name="Slide Number Placeholder 3"/>
          <p:cNvSpPr>
            <a:spLocks noGrp="1"/>
          </p:cNvSpPr>
          <p:nvPr>
            <p:ph type="sldNum" sz="quarter" idx="5"/>
          </p:nvPr>
        </p:nvSpPr>
        <p:spPr/>
        <p:txBody>
          <a:bodyPr/>
          <a:lstStyle/>
          <a:p>
            <a:fld id="{D0CB9764-647B-4A0B-9CA5-C3B229C1C939}" type="slidenum">
              <a:rPr lang="en-US" smtClean="0"/>
              <a:t>13</a:t>
            </a:fld>
            <a:endParaRPr lang="en-US" dirty="0"/>
          </a:p>
        </p:txBody>
      </p:sp>
    </p:spTree>
    <p:extLst>
      <p:ext uri="{BB962C8B-B14F-4D97-AF65-F5344CB8AC3E}">
        <p14:creationId xmlns:p14="http://schemas.microsoft.com/office/powerpoint/2010/main" val="76469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TSP certification – working with </a:t>
            </a:r>
            <a:r>
              <a:rPr lang="en-US"/>
              <a:t>professional societies</a:t>
            </a:r>
          </a:p>
          <a:p>
            <a:endParaRPr lang="en-US"/>
          </a:p>
        </p:txBody>
      </p:sp>
      <p:sp>
        <p:nvSpPr>
          <p:cNvPr id="4" name="Slide Number Placeholder 3"/>
          <p:cNvSpPr>
            <a:spLocks noGrp="1"/>
          </p:cNvSpPr>
          <p:nvPr>
            <p:ph type="sldNum" sz="quarter" idx="5"/>
          </p:nvPr>
        </p:nvSpPr>
        <p:spPr/>
        <p:txBody>
          <a:bodyPr/>
          <a:lstStyle/>
          <a:p>
            <a:fld id="{D0CB9764-647B-4A0B-9CA5-C3B229C1C939}" type="slidenum">
              <a:rPr lang="en-US" smtClean="0"/>
              <a:t>14</a:t>
            </a:fld>
            <a:endParaRPr lang="en-US" dirty="0"/>
          </a:p>
        </p:txBody>
      </p:sp>
    </p:spTree>
    <p:extLst>
      <p:ext uri="{BB962C8B-B14F-4D97-AF65-F5344CB8AC3E}">
        <p14:creationId xmlns:p14="http://schemas.microsoft.com/office/powerpoint/2010/main" val="1434507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15.emf"/><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oleObject" Target="../embeddings/oleObject2.bin"/><Relationship Id="rId2" Type="http://schemas.openxmlformats.org/officeDocument/2006/relationships/slideMaster" Target="../slideMasters/slideMaster2.xml"/><Relationship Id="rId16" Type="http://schemas.openxmlformats.org/officeDocument/2006/relationships/image" Target="../media/image14.emf"/><Relationship Id="rId1" Type="http://schemas.openxmlformats.org/officeDocument/2006/relationships/vmlDrawing" Target="../drawings/vmlDrawing1.v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oleObject" Target="../embeddings/oleObject1.bin"/><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7442530" y="3341077"/>
            <a:ext cx="4749471" cy="2032000"/>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1" t="18151" r="13724" b="14227"/>
          <a:stretch/>
        </p:blipFill>
        <p:spPr>
          <a:xfrm>
            <a:off x="7442532" y="1260233"/>
            <a:ext cx="4749469" cy="1856153"/>
          </a:xfrm>
          <a:prstGeom prst="rect">
            <a:avLst/>
          </a:prstGeom>
        </p:spPr>
      </p:pic>
      <p:sp>
        <p:nvSpPr>
          <p:cNvPr id="2" name="Title 1"/>
          <p:cNvSpPr>
            <a:spLocks noGrp="1"/>
          </p:cNvSpPr>
          <p:nvPr>
            <p:ph type="title" hasCustomPrompt="1"/>
          </p:nvPr>
        </p:nvSpPr>
        <p:spPr>
          <a:xfrm>
            <a:off x="819805" y="2543588"/>
            <a:ext cx="5823275" cy="2084741"/>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19806" y="1614533"/>
            <a:ext cx="5015685"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a:extLst>
              <a:ext uri="{28A0092B-C50C-407E-A947-70E740481C1C}">
                <a14:useLocalDpi xmlns:a14="http://schemas.microsoft.com/office/drawing/2010/main" val="0"/>
              </a:ext>
            </a:extLst>
          </a:blip>
          <a:srcRect b="42253"/>
          <a:stretch/>
        </p:blipFill>
        <p:spPr>
          <a:xfrm>
            <a:off x="10526825" y="2031999"/>
            <a:ext cx="1678200" cy="2676770"/>
          </a:xfrm>
          <a:prstGeom prst="rect">
            <a:avLst/>
          </a:prstGeom>
        </p:spPr>
      </p:pic>
      <p:sp>
        <p:nvSpPr>
          <p:cNvPr id="7" name="Rectangle 6"/>
          <p:cNvSpPr/>
          <p:nvPr userDrawn="1"/>
        </p:nvSpPr>
        <p:spPr>
          <a:xfrm>
            <a:off x="819805" y="4628328"/>
            <a:ext cx="6096000" cy="707886"/>
          </a:xfrm>
          <a:prstGeom prst="rect">
            <a:avLst/>
          </a:prstGeom>
        </p:spPr>
        <p:txBody>
          <a:bodyPr>
            <a:spAutoFit/>
          </a:bodyPr>
          <a:lstStyle/>
          <a:p>
            <a:r>
              <a:rPr lang="en-US" sz="2000" b="1" dirty="0">
                <a:solidFill>
                  <a:prstClr val="white"/>
                </a:solidFill>
                <a:ea typeface="+mj-ea"/>
                <a:cs typeface="+mj-cs"/>
              </a:rPr>
              <a:t>Mission Support Services</a:t>
            </a:r>
            <a:br>
              <a:rPr lang="en-US" sz="2000" dirty="0">
                <a:solidFill>
                  <a:prstClr val="white"/>
                </a:solidFill>
                <a:ea typeface="+mj-ea"/>
                <a:cs typeface="+mj-cs"/>
              </a:rPr>
            </a:br>
            <a:r>
              <a:rPr lang="en-US" sz="2000" dirty="0">
                <a:solidFill>
                  <a:prstClr val="white"/>
                </a:solidFill>
                <a:ea typeface="+mj-ea"/>
                <a:cs typeface="+mj-cs"/>
              </a:rPr>
              <a:t>Operations Associate Chief Area</a:t>
            </a:r>
            <a:endParaRPr lang="en-US" sz="1800" dirty="0"/>
          </a:p>
        </p:txBody>
      </p:sp>
    </p:spTree>
    <p:extLst>
      <p:ext uri="{BB962C8B-B14F-4D97-AF65-F5344CB8AC3E}">
        <p14:creationId xmlns:p14="http://schemas.microsoft.com/office/powerpoint/2010/main" val="40090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8"/>
          <p:cNvSpPr>
            <a:spLocks noGrp="1" noChangeArrowheads="1"/>
          </p:cNvSpPr>
          <p:nvPr>
            <p:ph type="ftr" sz="quarter" idx="10"/>
          </p:nvPr>
        </p:nvSpPr>
        <p:spPr>
          <a:xfrm>
            <a:off x="3050117" y="6477003"/>
            <a:ext cx="6093883" cy="182563"/>
          </a:xfrm>
          <a:prstGeom prst="rect">
            <a:avLst/>
          </a:prstGeom>
          <a:ln/>
        </p:spPr>
        <p:txBody>
          <a:bodyPr/>
          <a:lstStyle>
            <a:lvl1pPr>
              <a:defRPr/>
            </a:lvl1pPr>
          </a:lstStyle>
          <a:p>
            <a:pPr defTabSz="342900">
              <a:defRPr/>
            </a:pPr>
            <a:endParaRPr lang="en-US">
              <a:solidFill>
                <a:srgbClr val="FFFFFF"/>
              </a:solidFill>
            </a:endParaRPr>
          </a:p>
        </p:txBody>
      </p:sp>
      <p:sp>
        <p:nvSpPr>
          <p:cNvPr id="3" name="Rectangle 31"/>
          <p:cNvSpPr>
            <a:spLocks noGrp="1" noChangeArrowheads="1"/>
          </p:cNvSpPr>
          <p:nvPr>
            <p:ph type="sldNum" sz="quarter" idx="11"/>
          </p:nvPr>
        </p:nvSpPr>
        <p:spPr>
          <a:ln/>
        </p:spPr>
        <p:txBody>
          <a:bodyPr/>
          <a:lstStyle>
            <a:lvl1pPr>
              <a:defRPr/>
            </a:lvl1pPr>
          </a:lstStyle>
          <a:p>
            <a:pPr>
              <a:defRPr/>
            </a:pPr>
            <a:fld id="{982A0251-A95B-4909-A916-4965D8F3662D}" type="slidenum">
              <a:rPr lang="en-US">
                <a:solidFill>
                  <a:srgbClr val="FFFFFF"/>
                </a:solidFill>
              </a:rPr>
              <a:pPr>
                <a:defRPr/>
              </a:pPr>
              <a:t>‹#›</a:t>
            </a:fld>
            <a:endParaRPr lang="en-US">
              <a:solidFill>
                <a:srgbClr val="FFFFFF"/>
              </a:solidFill>
            </a:endParaRPr>
          </a:p>
        </p:txBody>
      </p:sp>
      <p:sp>
        <p:nvSpPr>
          <p:cNvPr id="4" name="Rectangle 32"/>
          <p:cNvSpPr>
            <a:spLocks noGrp="1" noChangeArrowheads="1"/>
          </p:cNvSpPr>
          <p:nvPr>
            <p:ph type="dt" sz="half" idx="12"/>
          </p:nvPr>
        </p:nvSpPr>
        <p:spPr>
          <a:xfrm>
            <a:off x="609600" y="6477003"/>
            <a:ext cx="1828800" cy="182563"/>
          </a:xfrm>
          <a:prstGeom prst="rect">
            <a:avLst/>
          </a:prstGeom>
          <a:ln/>
        </p:spPr>
        <p:txBody>
          <a:bodyPr/>
          <a:lstStyle>
            <a:lvl1pPr>
              <a:defRPr/>
            </a:lvl1pPr>
          </a:lstStyle>
          <a:p>
            <a:pPr defTabSz="342900">
              <a:defRPr/>
            </a:pPr>
            <a:r>
              <a:rPr lang="en-US">
                <a:solidFill>
                  <a:srgbClr val="FFFFFF"/>
                </a:solidFill>
              </a:rPr>
              <a:t>January 19, 2010</a:t>
            </a:r>
          </a:p>
        </p:txBody>
      </p:sp>
    </p:spTree>
    <p:extLst>
      <p:ext uri="{BB962C8B-B14F-4D97-AF65-F5344CB8AC3E}">
        <p14:creationId xmlns:p14="http://schemas.microsoft.com/office/powerpoint/2010/main" val="373818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AAE99E2-D640-CE46-903C-AF6E7F57988D}" type="datetimeFigureOut">
              <a:rPr lang="en-US" smtClean="0"/>
              <a:t>1/27/2021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637C728-5218-8E41-BD52-95328715D22E}" type="slidenum">
              <a:rPr lang="en-US" smtClean="0"/>
              <a:t>‹#›</a:t>
            </a:fld>
            <a:endParaRPr lang="en-US"/>
          </a:p>
        </p:txBody>
      </p:sp>
    </p:spTree>
    <p:extLst>
      <p:ext uri="{BB962C8B-B14F-4D97-AF65-F5344CB8AC3E}">
        <p14:creationId xmlns:p14="http://schemas.microsoft.com/office/powerpoint/2010/main" val="178785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R Transition Slide">
    <p:spTree>
      <p:nvGrpSpPr>
        <p:cNvPr id="1" name=""/>
        <p:cNvGrpSpPr/>
        <p:nvPr/>
      </p:nvGrpSpPr>
      <p:grpSpPr>
        <a:xfrm>
          <a:off x="0" y="0"/>
          <a:ext cx="0" cy="0"/>
          <a:chOff x="0" y="0"/>
          <a:chExt cx="0" cy="0"/>
        </a:xfrm>
      </p:grpSpPr>
      <p:sp>
        <p:nvSpPr>
          <p:cNvPr id="11" name="Rectangle 10"/>
          <p:cNvSpPr/>
          <p:nvPr userDrawn="1"/>
        </p:nvSpPr>
        <p:spPr>
          <a:xfrm>
            <a:off x="0" y="2419350"/>
            <a:ext cx="12192000" cy="1551523"/>
          </a:xfrm>
          <a:prstGeom prst="rect">
            <a:avLst/>
          </a:prstGeom>
          <a:solidFill>
            <a:srgbClr val="002C7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25000" dirty="0"/>
          </a:p>
        </p:txBody>
      </p:sp>
      <p:sp>
        <p:nvSpPr>
          <p:cNvPr id="13" name="Title 1"/>
          <p:cNvSpPr>
            <a:spLocks noGrp="1"/>
          </p:cNvSpPr>
          <p:nvPr>
            <p:ph type="title" hasCustomPrompt="1"/>
          </p:nvPr>
        </p:nvSpPr>
        <p:spPr>
          <a:xfrm>
            <a:off x="304800" y="2537885"/>
            <a:ext cx="8534400" cy="1322922"/>
          </a:xfrm>
          <a:prstGeom prst="rect">
            <a:avLst/>
          </a:prstGeom>
        </p:spPr>
        <p:txBody>
          <a:bodyPr anchor="ctr">
            <a:normAutofit/>
          </a:bodyPr>
          <a:lstStyle>
            <a:lvl1pPr algn="l">
              <a:defRPr sz="3600" b="0" u="none" cap="none" spc="-150" normalizeH="0" baseline="0">
                <a:solidFill>
                  <a:schemeClr val="bg1"/>
                </a:solidFill>
                <a:latin typeface="+mj-lt"/>
              </a:defRPr>
            </a:lvl1pPr>
          </a:lstStyle>
          <a:p>
            <a:r>
              <a:rPr lang="en-US" dirty="0"/>
              <a:t>Insert Transition Slide Title</a:t>
            </a:r>
          </a:p>
        </p:txBody>
      </p:sp>
      <p:sp>
        <p:nvSpPr>
          <p:cNvPr id="14" name="Text Placeholder 3"/>
          <p:cNvSpPr>
            <a:spLocks noGrp="1"/>
          </p:cNvSpPr>
          <p:nvPr>
            <p:ph type="body" sz="quarter" idx="10" hasCustomPrompt="1"/>
          </p:nvPr>
        </p:nvSpPr>
        <p:spPr>
          <a:xfrm>
            <a:off x="304800" y="4095750"/>
            <a:ext cx="7823200" cy="539750"/>
          </a:xfrm>
          <a:prstGeom prst="rect">
            <a:avLst/>
          </a:prstGeom>
        </p:spPr>
        <p:txBody>
          <a:bodyPr>
            <a:normAutofit/>
          </a:bodyPr>
          <a:lstStyle>
            <a:lvl1pPr marL="0" indent="0" algn="l">
              <a:buNone/>
              <a:defRPr sz="2400" b="0">
                <a:solidFill>
                  <a:srgbClr val="58595B"/>
                </a:solidFill>
                <a:latin typeface="+mj-lt"/>
              </a:defRPr>
            </a:lvl1pPr>
          </a:lstStyle>
          <a:p>
            <a:pPr lvl="0"/>
            <a:r>
              <a:rPr lang="en-US" dirty="0"/>
              <a:t>Insert Subtitle</a:t>
            </a:r>
          </a:p>
        </p:txBody>
      </p:sp>
      <p:pic>
        <p:nvPicPr>
          <p:cNvPr id="10" name="Picture 9" descr="NRCS-Divider-Slide_Raindrop.png"/>
          <p:cNvPicPr>
            <a:picLocks noChangeAspect="1"/>
          </p:cNvPicPr>
          <p:nvPr userDrawn="1"/>
        </p:nvPicPr>
        <p:blipFill rotWithShape="1">
          <a:blip r:embed="rId2">
            <a:extLst>
              <a:ext uri="{28A0092B-C50C-407E-A947-70E740481C1C}">
                <a14:useLocalDpi xmlns:a14="http://schemas.microsoft.com/office/drawing/2010/main" val="0"/>
              </a:ext>
            </a:extLst>
          </a:blip>
          <a:srcRect b="42253"/>
          <a:stretch/>
        </p:blipFill>
        <p:spPr>
          <a:xfrm>
            <a:off x="10526825" y="2031999"/>
            <a:ext cx="1678200" cy="2676770"/>
          </a:xfrm>
          <a:prstGeom prst="rect">
            <a:avLst/>
          </a:prstGeom>
        </p:spPr>
      </p:pic>
      <p:sp>
        <p:nvSpPr>
          <p:cNvPr id="2" name="Rectangle 1"/>
          <p:cNvSpPr/>
          <p:nvPr userDrawn="1"/>
        </p:nvSpPr>
        <p:spPr>
          <a:xfrm>
            <a:off x="0" y="0"/>
            <a:ext cx="12192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p:cNvSpPr txBox="1"/>
          <p:nvPr userDrawn="1"/>
        </p:nvSpPr>
        <p:spPr>
          <a:xfrm>
            <a:off x="1288670" y="6324601"/>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2" name="Slide Number Placeholder 5"/>
          <p:cNvSpPr>
            <a:spLocks noGrp="1"/>
          </p:cNvSpPr>
          <p:nvPr>
            <p:ph type="sldNum" sz="quarter" idx="4"/>
          </p:nvPr>
        </p:nvSpPr>
        <p:spPr>
          <a:xfrm>
            <a:off x="922215" y="62674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94953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087" y="635000"/>
            <a:ext cx="11676183" cy="806938"/>
          </a:xfrm>
        </p:spPr>
        <p:txBody>
          <a:bodyPr/>
          <a:lstStyle/>
          <a:p>
            <a:r>
              <a:rPr lang="en-US" dirty="0"/>
              <a:t>Click to edit Master title style</a:t>
            </a:r>
          </a:p>
        </p:txBody>
      </p:sp>
      <p:sp>
        <p:nvSpPr>
          <p:cNvPr id="3" name="Content Placeholder 2"/>
          <p:cNvSpPr>
            <a:spLocks noGrp="1"/>
          </p:cNvSpPr>
          <p:nvPr>
            <p:ph idx="1"/>
          </p:nvPr>
        </p:nvSpPr>
        <p:spPr>
          <a:xfrm>
            <a:off x="349087" y="1600201"/>
            <a:ext cx="10175632"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0"/>
          </p:nvPr>
        </p:nvSpPr>
        <p:spPr>
          <a:xfrm>
            <a:off x="10746155" y="1609726"/>
            <a:ext cx="1265604" cy="3792660"/>
          </a:xfrm>
        </p:spPr>
        <p:txBody>
          <a:bodyPr/>
          <a:lstStyle/>
          <a:p>
            <a:endParaRPr lang="en-US"/>
          </a:p>
        </p:txBody>
      </p:sp>
      <p:sp>
        <p:nvSpPr>
          <p:cNvPr id="7" name="TextBox 6"/>
          <p:cNvSpPr txBox="1"/>
          <p:nvPr userDrawn="1"/>
        </p:nvSpPr>
        <p:spPr>
          <a:xfrm>
            <a:off x="1288670" y="6324601"/>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8" name="Slide Number Placeholder 5"/>
          <p:cNvSpPr>
            <a:spLocks noGrp="1"/>
          </p:cNvSpPr>
          <p:nvPr>
            <p:ph type="sldNum" sz="quarter" idx="4"/>
          </p:nvPr>
        </p:nvSpPr>
        <p:spPr>
          <a:xfrm>
            <a:off x="922215" y="62674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8822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9087" y="1600201"/>
            <a:ext cx="9081477"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9534770" y="1609970"/>
            <a:ext cx="2490500"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5"/>
          <p:cNvSpPr>
            <a:spLocks noGrp="1"/>
          </p:cNvSpPr>
          <p:nvPr>
            <p:ph type="body" sz="quarter" idx="10" hasCustomPrompt="1"/>
          </p:nvPr>
        </p:nvSpPr>
        <p:spPr>
          <a:xfrm>
            <a:off x="9612926" y="2413000"/>
            <a:ext cx="2347217"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9611499" y="1709739"/>
            <a:ext cx="2349624" cy="615339"/>
          </a:xfrm>
        </p:spPr>
        <p:txBody>
          <a:bodyPr>
            <a:noAutofit/>
          </a:bodyPr>
          <a:lstStyle>
            <a:lvl1pPr>
              <a:defRPr sz="1200">
                <a:solidFill>
                  <a:srgbClr val="139AB2"/>
                </a:solidFill>
              </a:defRPr>
            </a:lvl1pPr>
          </a:lstStyle>
          <a:p>
            <a:pPr lvl="0"/>
            <a:r>
              <a:rPr lang="en-US" dirty="0"/>
              <a:t>Click to edit Master text styles</a:t>
            </a:r>
          </a:p>
        </p:txBody>
      </p:sp>
      <p:sp>
        <p:nvSpPr>
          <p:cNvPr id="12" name="TextBox 11"/>
          <p:cNvSpPr txBox="1"/>
          <p:nvPr userDrawn="1"/>
        </p:nvSpPr>
        <p:spPr>
          <a:xfrm>
            <a:off x="1288670" y="6324601"/>
            <a:ext cx="1915909" cy="276999"/>
          </a:xfrm>
          <a:prstGeom prst="rect">
            <a:avLst/>
          </a:prstGeom>
          <a:noFill/>
        </p:spPr>
        <p:txBody>
          <a:bodyPr wrap="none" rtlCol="0">
            <a:spAutoFit/>
          </a:bodyPr>
          <a:lstStyle/>
          <a:p>
            <a:r>
              <a:rPr lang="en-US" sz="1200" b="0" dirty="0">
                <a:solidFill>
                  <a:srgbClr val="00ABC0"/>
                </a:solidFill>
                <a:latin typeface="+mj-lt"/>
              </a:rPr>
              <a:t>Mission Support Services</a:t>
            </a:r>
          </a:p>
        </p:txBody>
      </p:sp>
      <p:sp>
        <p:nvSpPr>
          <p:cNvPr id="13" name="Slide Number Placeholder 5"/>
          <p:cNvSpPr>
            <a:spLocks noGrp="1"/>
          </p:cNvSpPr>
          <p:nvPr>
            <p:ph type="sldNum" sz="quarter" idx="4"/>
          </p:nvPr>
        </p:nvSpPr>
        <p:spPr>
          <a:xfrm>
            <a:off x="922215" y="62674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71446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30954" t="19536" r="7602" b="19021"/>
          <a:stretch/>
        </p:blipFill>
        <p:spPr>
          <a:xfrm>
            <a:off x="7442532" y="3341080"/>
            <a:ext cx="4085165" cy="2027907"/>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1231638"/>
            <a:ext cx="7203180" cy="4136630"/>
          </a:xfrm>
          <a:prstGeom prst="rect">
            <a:avLst/>
          </a:prstGeom>
        </p:spPr>
      </p:pic>
      <p:sp>
        <p:nvSpPr>
          <p:cNvPr id="2" name="Title 1"/>
          <p:cNvSpPr>
            <a:spLocks noGrp="1"/>
          </p:cNvSpPr>
          <p:nvPr>
            <p:ph type="ctrTitle"/>
          </p:nvPr>
        </p:nvSpPr>
        <p:spPr>
          <a:xfrm>
            <a:off x="627838" y="5600677"/>
            <a:ext cx="9427959" cy="649681"/>
          </a:xfrm>
        </p:spPr>
        <p:txBody>
          <a:bodyPr>
            <a:normAutofit/>
          </a:bodyPr>
          <a:lstStyle>
            <a:lvl1pPr algn="l">
              <a:defRPr sz="2250" b="1">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a:xfrm>
            <a:off x="627837" y="6250358"/>
            <a:ext cx="4191651" cy="412261"/>
          </a:xfrm>
        </p:spPr>
        <p:txBody>
          <a:bodyPr>
            <a:normAutofit/>
          </a:bodyPr>
          <a:lstStyle>
            <a:lvl1pPr marL="0" indent="0" algn="l">
              <a:buNone/>
              <a:defRPr sz="1125" b="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Date | Presenter</a:t>
            </a:r>
          </a:p>
        </p:txBody>
      </p:sp>
      <p:pic>
        <p:nvPicPr>
          <p:cNvPr id="16" name="Picture 15" descr="NRCS_Title-Raindrop1.png"/>
          <p:cNvPicPr>
            <a:picLocks noChangeAspect="1"/>
          </p:cNvPicPr>
          <p:nvPr userDrawn="1"/>
        </p:nvPicPr>
        <p:blipFill rotWithShape="1">
          <a:blip r:embed="rId5" cstate="print">
            <a:extLst>
              <a:ext uri="{28A0092B-C50C-407E-A947-70E740481C1C}">
                <a14:useLocalDpi xmlns:a14="http://schemas.microsoft.com/office/drawing/2010/main" val="0"/>
              </a:ext>
            </a:extLst>
          </a:blip>
          <a:srcRect l="74039" t="16381" b="21472"/>
          <a:stretch/>
        </p:blipFill>
        <p:spPr>
          <a:xfrm>
            <a:off x="9026768" y="1133234"/>
            <a:ext cx="3165232" cy="4261977"/>
          </a:xfrm>
          <a:prstGeom prst="rect">
            <a:avLst/>
          </a:prstGeom>
        </p:spPr>
      </p:pic>
      <p:pic>
        <p:nvPicPr>
          <p:cNvPr id="19" name="Picture 18" descr="NRCS_Title-Raindrop1.png"/>
          <p:cNvPicPr>
            <a:picLocks noChangeAspect="1"/>
          </p:cNvPicPr>
          <p:nvPr userDrawn="1"/>
        </p:nvPicPr>
        <p:blipFill rotWithShape="1">
          <a:blip r:embed="rId6" cstate="print">
            <a:extLst>
              <a:ext uri="{28A0092B-C50C-407E-A947-70E740481C1C}">
                <a14:useLocalDpi xmlns:a14="http://schemas.microsoft.com/office/drawing/2010/main" val="0"/>
              </a:ext>
            </a:extLst>
          </a:blip>
          <a:srcRect l="61045" t="48718" r="34080" b="44444"/>
          <a:stretch/>
        </p:blipFill>
        <p:spPr>
          <a:xfrm>
            <a:off x="7442533" y="3341079"/>
            <a:ext cx="594289" cy="468923"/>
          </a:xfrm>
          <a:prstGeom prst="rect">
            <a:avLst/>
          </a:prstGeom>
        </p:spPr>
      </p:pic>
    </p:spTree>
    <p:extLst>
      <p:ext uri="{BB962C8B-B14F-4D97-AF65-F5344CB8AC3E}">
        <p14:creationId xmlns:p14="http://schemas.microsoft.com/office/powerpoint/2010/main" val="1251892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7442531" y="3341077"/>
            <a:ext cx="4749471" cy="2032000"/>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1" t="18151" r="13724" b="14227"/>
          <a:stretch/>
        </p:blipFill>
        <p:spPr>
          <a:xfrm>
            <a:off x="7442532" y="1260235"/>
            <a:ext cx="4749469" cy="1856153"/>
          </a:xfrm>
          <a:prstGeom prst="rect">
            <a:avLst/>
          </a:prstGeom>
        </p:spPr>
      </p:pic>
      <p:sp>
        <p:nvSpPr>
          <p:cNvPr id="2" name="Title 1"/>
          <p:cNvSpPr>
            <a:spLocks noGrp="1"/>
          </p:cNvSpPr>
          <p:nvPr>
            <p:ph type="title" hasCustomPrompt="1"/>
          </p:nvPr>
        </p:nvSpPr>
        <p:spPr>
          <a:xfrm>
            <a:off x="819805" y="2433516"/>
            <a:ext cx="5823275" cy="2402254"/>
          </a:xfrm>
        </p:spPr>
        <p:txBody>
          <a:bodyPr anchor="t"/>
          <a:lstStyle>
            <a:lvl1pPr algn="l">
              <a:lnSpc>
                <a:spcPct val="90000"/>
              </a:lnSpc>
              <a:defRPr sz="3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19807" y="1504462"/>
            <a:ext cx="5015685" cy="929054"/>
          </a:xfrm>
        </p:spPr>
        <p:txBody>
          <a:bodyPr anchor="b"/>
          <a:lstStyle>
            <a:lvl1pPr marL="0" indent="0">
              <a:buNone/>
              <a:defRPr sz="1500" b="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print">
            <a:extLst>
              <a:ext uri="{28A0092B-C50C-407E-A947-70E740481C1C}">
                <a14:useLocalDpi xmlns:a14="http://schemas.microsoft.com/office/drawing/2010/main" val="0"/>
              </a:ext>
            </a:extLst>
          </a:blip>
          <a:srcRect b="42253"/>
          <a:stretch/>
        </p:blipFill>
        <p:spPr>
          <a:xfrm>
            <a:off x="10526825" y="2031999"/>
            <a:ext cx="1678200" cy="2676770"/>
          </a:xfrm>
          <a:prstGeom prst="rect">
            <a:avLst/>
          </a:prstGeom>
        </p:spPr>
      </p:pic>
    </p:spTree>
    <p:extLst>
      <p:ext uri="{BB962C8B-B14F-4D97-AF65-F5344CB8AC3E}">
        <p14:creationId xmlns:p14="http://schemas.microsoft.com/office/powerpoint/2010/main" val="2815479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2469" y="635000"/>
            <a:ext cx="10972800" cy="806938"/>
          </a:xfrm>
        </p:spPr>
        <p:txBody>
          <a:bodyPr/>
          <a:lstStyle/>
          <a:p>
            <a:r>
              <a:rPr lang="en-US" dirty="0"/>
              <a:t>Click to edit Master title style</a:t>
            </a:r>
          </a:p>
        </p:txBody>
      </p:sp>
      <p:sp>
        <p:nvSpPr>
          <p:cNvPr id="3" name="Content Placeholder 2"/>
          <p:cNvSpPr>
            <a:spLocks noGrp="1"/>
          </p:cNvSpPr>
          <p:nvPr>
            <p:ph idx="1"/>
          </p:nvPr>
        </p:nvSpPr>
        <p:spPr>
          <a:xfrm>
            <a:off x="349087" y="1600203"/>
            <a:ext cx="1017563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10746155" y="1609726"/>
            <a:ext cx="1265604" cy="3792660"/>
          </a:xfrm>
        </p:spPr>
        <p:txBody>
          <a:bodyPr/>
          <a:lstStyle/>
          <a:p>
            <a:endParaRPr lang="en-US"/>
          </a:p>
        </p:txBody>
      </p:sp>
      <p:sp>
        <p:nvSpPr>
          <p:cNvPr id="10" name="Slide Number Placeholder 5"/>
          <p:cNvSpPr>
            <a:spLocks noGrp="1"/>
          </p:cNvSpPr>
          <p:nvPr>
            <p:ph type="sldNum" sz="quarter" idx="4"/>
          </p:nvPr>
        </p:nvSpPr>
        <p:spPr>
          <a:xfrm>
            <a:off x="922215" y="6323627"/>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9FC9244-15B3-8F40-A6D8-795DD2FF1F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4378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9088" y="1600203"/>
            <a:ext cx="9081477"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9534771" y="1609972"/>
            <a:ext cx="2490500"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6" name="Text Placeholder 5"/>
          <p:cNvSpPr>
            <a:spLocks noGrp="1"/>
          </p:cNvSpPr>
          <p:nvPr>
            <p:ph type="body" sz="quarter" idx="10" hasCustomPrompt="1"/>
          </p:nvPr>
        </p:nvSpPr>
        <p:spPr>
          <a:xfrm>
            <a:off x="9612928" y="2413000"/>
            <a:ext cx="2347217" cy="3067050"/>
          </a:xfrm>
        </p:spPr>
        <p:txBody>
          <a:bodyPr>
            <a:normAutofit/>
          </a:bodyPr>
          <a:lstStyle>
            <a:lvl1pPr algn="l">
              <a:defRPr sz="750" b="0">
                <a:solidFill>
                  <a:schemeClr val="tx1"/>
                </a:solidFill>
              </a:defRPr>
            </a:lvl1pPr>
            <a:lvl5pPr marL="1371600" indent="0">
              <a:buNone/>
              <a:defRPr/>
            </a:lvl5pPr>
          </a:lstStyle>
          <a:p>
            <a:pPr lvl="0"/>
            <a:r>
              <a:rPr lang="en-US" dirty="0"/>
              <a:t>Fifth level</a:t>
            </a:r>
          </a:p>
        </p:txBody>
      </p:sp>
      <p:sp>
        <p:nvSpPr>
          <p:cNvPr id="14" name="Text Placeholder 13"/>
          <p:cNvSpPr>
            <a:spLocks noGrp="1"/>
          </p:cNvSpPr>
          <p:nvPr>
            <p:ph type="body" sz="quarter" idx="11"/>
          </p:nvPr>
        </p:nvSpPr>
        <p:spPr>
          <a:xfrm>
            <a:off x="9611499" y="1709739"/>
            <a:ext cx="2349624" cy="615339"/>
          </a:xfrm>
        </p:spPr>
        <p:txBody>
          <a:bodyPr>
            <a:noAutofit/>
          </a:bodyPr>
          <a:lstStyle>
            <a:lvl1pPr>
              <a:defRPr sz="900">
                <a:solidFill>
                  <a:srgbClr val="139AB2"/>
                </a:solidFill>
              </a:defRPr>
            </a:lvl1pPr>
          </a:lstStyle>
          <a:p>
            <a:pPr lvl="0"/>
            <a:r>
              <a:rPr lang="en-US" dirty="0"/>
              <a:t>Click to edit Master text styles</a:t>
            </a:r>
          </a:p>
        </p:txBody>
      </p:sp>
      <p:sp>
        <p:nvSpPr>
          <p:cNvPr id="10" name="Slide Number Placeholder 5"/>
          <p:cNvSpPr>
            <a:spLocks noGrp="1"/>
          </p:cNvSpPr>
          <p:nvPr>
            <p:ph type="sldNum" sz="quarter" idx="4"/>
          </p:nvPr>
        </p:nvSpPr>
        <p:spPr>
          <a:xfrm>
            <a:off x="922215" y="6323627"/>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9FC9244-15B3-8F40-A6D8-795DD2FF1F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03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3"/>
            <a:ext cx="12192000" cy="701675"/>
            <a:chOff x="0" y="0"/>
            <a:chExt cx="5760" cy="442"/>
          </a:xfrm>
        </p:grpSpPr>
        <p:pic>
          <p:nvPicPr>
            <p:cNvPr id="5"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56" y="0"/>
              <a:ext cx="507" cy="442"/>
            </a:xfrm>
            <a:prstGeom prst="rect">
              <a:avLst/>
            </a:prstGeom>
            <a:noFill/>
            <a:ln w="9525">
              <a:noFill/>
              <a:miter lim="800000"/>
              <a:headEnd/>
              <a:tailEnd/>
            </a:ln>
          </p:spPr>
        </p:pic>
        <p:pic>
          <p:nvPicPr>
            <p:cNvPr id="6" name="Picture 4"/>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507" cy="442"/>
            </a:xfrm>
            <a:prstGeom prst="rect">
              <a:avLst/>
            </a:prstGeom>
            <a:noFill/>
            <a:ln w="9525">
              <a:noFill/>
              <a:miter lim="800000"/>
              <a:headEnd/>
              <a:tailEnd/>
            </a:ln>
          </p:spPr>
        </p:pic>
        <p:pic>
          <p:nvPicPr>
            <p:cNvPr id="7" name="Picture 5"/>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8" y="0"/>
              <a:ext cx="507" cy="442"/>
            </a:xfrm>
            <a:prstGeom prst="rect">
              <a:avLst/>
            </a:prstGeom>
            <a:noFill/>
            <a:ln w="9525">
              <a:noFill/>
              <a:miter lim="800000"/>
              <a:headEnd/>
              <a:tailEnd/>
            </a:ln>
          </p:spPr>
        </p:pic>
        <p:pic>
          <p:nvPicPr>
            <p:cNvPr id="8" name="Picture 6"/>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2388" y="0"/>
              <a:ext cx="507" cy="442"/>
            </a:xfrm>
            <a:prstGeom prst="rect">
              <a:avLst/>
            </a:prstGeom>
            <a:noFill/>
            <a:ln w="9525">
              <a:noFill/>
              <a:miter lim="800000"/>
              <a:headEnd/>
              <a:tailEnd/>
            </a:ln>
          </p:spPr>
        </p:pic>
        <p:pic>
          <p:nvPicPr>
            <p:cNvPr id="9" name="Picture 7"/>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911" y="0"/>
              <a:ext cx="507" cy="442"/>
            </a:xfrm>
            <a:prstGeom prst="rect">
              <a:avLst/>
            </a:prstGeom>
            <a:noFill/>
            <a:ln w="9525">
              <a:noFill/>
              <a:miter lim="800000"/>
              <a:headEnd/>
              <a:tailEnd/>
            </a:ln>
          </p:spPr>
        </p:pic>
        <p:pic>
          <p:nvPicPr>
            <p:cNvPr id="10" name="Picture 8"/>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433" y="0"/>
              <a:ext cx="507" cy="442"/>
            </a:xfrm>
            <a:prstGeom prst="rect">
              <a:avLst/>
            </a:prstGeom>
            <a:noFill/>
            <a:ln w="9525">
              <a:noFill/>
              <a:miter lim="800000"/>
              <a:headEnd/>
              <a:tailEnd/>
            </a:ln>
          </p:spPr>
        </p:pic>
        <p:pic>
          <p:nvPicPr>
            <p:cNvPr id="11" name="Picture 9"/>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3343" y="0"/>
              <a:ext cx="507" cy="442"/>
            </a:xfrm>
            <a:prstGeom prst="rect">
              <a:avLst/>
            </a:prstGeom>
            <a:noFill/>
            <a:ln w="9525">
              <a:noFill/>
              <a:miter lim="800000"/>
              <a:headEnd/>
              <a:tailEnd/>
            </a:ln>
          </p:spPr>
        </p:pic>
        <p:pic>
          <p:nvPicPr>
            <p:cNvPr id="12" name="Picture 10"/>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3821" y="0"/>
              <a:ext cx="507" cy="442"/>
            </a:xfrm>
            <a:prstGeom prst="rect">
              <a:avLst/>
            </a:prstGeom>
            <a:noFill/>
            <a:ln w="9525">
              <a:noFill/>
              <a:miter lim="800000"/>
              <a:headEnd/>
              <a:tailEnd/>
            </a:ln>
          </p:spPr>
        </p:pic>
        <p:pic>
          <p:nvPicPr>
            <p:cNvPr id="13" name="Picture 11"/>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2866" y="0"/>
              <a:ext cx="507" cy="442"/>
            </a:xfrm>
            <a:prstGeom prst="rect">
              <a:avLst/>
            </a:prstGeom>
            <a:noFill/>
            <a:ln w="9525">
              <a:noFill/>
              <a:miter lim="800000"/>
              <a:headEnd/>
              <a:tailEnd/>
            </a:ln>
          </p:spPr>
        </p:pic>
        <p:pic>
          <p:nvPicPr>
            <p:cNvPr id="14" name="Picture 12"/>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4776" y="0"/>
              <a:ext cx="507" cy="442"/>
            </a:xfrm>
            <a:prstGeom prst="rect">
              <a:avLst/>
            </a:prstGeom>
            <a:noFill/>
            <a:ln w="9525">
              <a:noFill/>
              <a:miter lim="800000"/>
              <a:headEnd/>
              <a:tailEnd/>
            </a:ln>
          </p:spPr>
        </p:pic>
        <p:pic>
          <p:nvPicPr>
            <p:cNvPr id="15" name="Picture 13"/>
            <p:cNvPicPr>
              <a:picLocks noChangeAspect="1" noChangeArrowheads="1"/>
            </p:cNvPicPr>
            <p:nvPr userDrawn="1"/>
          </p:nvPicPr>
          <p:blipFill>
            <a:blip r:embed="rId13" cstate="email">
              <a:extLst>
                <a:ext uri="{28A0092B-C50C-407E-A947-70E740481C1C}">
                  <a14:useLocalDpi xmlns:a14="http://schemas.microsoft.com/office/drawing/2010/main"/>
                </a:ext>
              </a:extLst>
            </a:blip>
            <a:srcRect/>
            <a:stretch>
              <a:fillRect/>
            </a:stretch>
          </p:blipFill>
          <p:spPr bwMode="auto">
            <a:xfrm>
              <a:off x="5253" y="0"/>
              <a:ext cx="507" cy="442"/>
            </a:xfrm>
            <a:prstGeom prst="rect">
              <a:avLst/>
            </a:prstGeom>
            <a:noFill/>
            <a:ln w="9525">
              <a:noFill/>
              <a:miter lim="800000"/>
              <a:headEnd/>
              <a:tailEnd/>
            </a:ln>
          </p:spPr>
        </p:pic>
        <p:pic>
          <p:nvPicPr>
            <p:cNvPr id="16" name="Picture 14"/>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4298" y="0"/>
              <a:ext cx="507" cy="442"/>
            </a:xfrm>
            <a:prstGeom prst="rect">
              <a:avLst/>
            </a:prstGeom>
            <a:noFill/>
            <a:ln w="9525">
              <a:noFill/>
              <a:miter lim="800000"/>
              <a:headEnd/>
              <a:tailEnd/>
            </a:ln>
          </p:spPr>
        </p:pic>
      </p:grpSp>
      <p:sp>
        <p:nvSpPr>
          <p:cNvPr id="17" name="Rectangle 20"/>
          <p:cNvSpPr>
            <a:spLocks noChangeArrowheads="1"/>
          </p:cNvSpPr>
          <p:nvPr userDrawn="1"/>
        </p:nvSpPr>
        <p:spPr bwMode="auto">
          <a:xfrm>
            <a:off x="0" y="0"/>
            <a:ext cx="12192000" cy="685800"/>
          </a:xfrm>
          <a:prstGeom prst="rect">
            <a:avLst/>
          </a:prstGeom>
          <a:solidFill>
            <a:schemeClr val="bg1">
              <a:alpha val="22000"/>
            </a:schemeClr>
          </a:solidFill>
          <a:ln w="9525">
            <a:noFill/>
            <a:miter lim="800000"/>
            <a:headEnd/>
            <a:tailEnd/>
          </a:ln>
          <a:effectLst/>
        </p:spPr>
        <p:txBody>
          <a:bodyPr wrap="none" anchor="ctr"/>
          <a:lstStyle/>
          <a:p>
            <a:pPr defTabSz="342900" fontAlgn="base">
              <a:spcBef>
                <a:spcPct val="0"/>
              </a:spcBef>
              <a:spcAft>
                <a:spcPct val="0"/>
              </a:spcAft>
              <a:defRPr/>
            </a:pPr>
            <a:endParaRPr lang="en-US" sz="1350">
              <a:solidFill>
                <a:srgbClr val="FFFFFF"/>
              </a:solidFill>
            </a:endParaRPr>
          </a:p>
        </p:txBody>
      </p:sp>
      <p:sp>
        <p:nvSpPr>
          <p:cNvPr id="18" name="Line 21"/>
          <p:cNvSpPr>
            <a:spLocks noChangeShapeType="1"/>
          </p:cNvSpPr>
          <p:nvPr userDrawn="1"/>
        </p:nvSpPr>
        <p:spPr bwMode="auto">
          <a:xfrm>
            <a:off x="0" y="685800"/>
            <a:ext cx="12192000" cy="0"/>
          </a:xfrm>
          <a:prstGeom prst="line">
            <a:avLst/>
          </a:prstGeom>
          <a:noFill/>
          <a:ln w="38100">
            <a:solidFill>
              <a:srgbClr val="111111"/>
            </a:solidFill>
            <a:round/>
            <a:headEnd/>
            <a:tailEnd/>
          </a:ln>
          <a:effectLst/>
        </p:spPr>
        <p:txBody>
          <a:bodyPr/>
          <a:lstStyle/>
          <a:p>
            <a:pPr defTabSz="342900" fontAlgn="base">
              <a:spcBef>
                <a:spcPct val="0"/>
              </a:spcBef>
              <a:spcAft>
                <a:spcPct val="0"/>
              </a:spcAft>
              <a:defRPr/>
            </a:pPr>
            <a:endParaRPr lang="en-US" sz="1350">
              <a:solidFill>
                <a:srgbClr val="FFFFFF"/>
              </a:solidFill>
            </a:endParaRPr>
          </a:p>
        </p:txBody>
      </p:sp>
      <p:graphicFrame>
        <p:nvGraphicFramePr>
          <p:cNvPr id="19" name="Object 54"/>
          <p:cNvGraphicFramePr>
            <a:graphicFrameLocks noChangeAspect="1"/>
          </p:cNvGraphicFramePr>
          <p:nvPr/>
        </p:nvGraphicFramePr>
        <p:xfrm>
          <a:off x="8468784" y="-127000"/>
          <a:ext cx="3657600" cy="819150"/>
        </p:xfrm>
        <a:graphic>
          <a:graphicData uri="http://schemas.openxmlformats.org/presentationml/2006/ole">
            <mc:AlternateContent xmlns:mc="http://schemas.openxmlformats.org/markup-compatibility/2006">
              <mc:Choice xmlns:v="urn:schemas-microsoft-com:vml" Requires="v">
                <p:oleObj spid="_x0000_s1070" name="Visio" r:id="rId15" imgW="2743200" imgH="818769" progId="">
                  <p:embed/>
                </p:oleObj>
              </mc:Choice>
              <mc:Fallback>
                <p:oleObj name="Visio" r:id="rId15" imgW="2743200" imgH="818769" progId="">
                  <p:embed/>
                  <p:pic>
                    <p:nvPicPr>
                      <p:cNvPr id="19" name="Object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68784" y="-127000"/>
                        <a:ext cx="36576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5"/>
          <p:cNvGraphicFramePr>
            <a:graphicFrameLocks noChangeAspect="1"/>
          </p:cNvGraphicFramePr>
          <p:nvPr/>
        </p:nvGraphicFramePr>
        <p:xfrm>
          <a:off x="182033" y="-127000"/>
          <a:ext cx="4453467" cy="822325"/>
        </p:xfrm>
        <a:graphic>
          <a:graphicData uri="http://schemas.openxmlformats.org/presentationml/2006/ole">
            <mc:AlternateContent xmlns:mc="http://schemas.openxmlformats.org/markup-compatibility/2006">
              <mc:Choice xmlns:v="urn:schemas-microsoft-com:vml" Requires="v">
                <p:oleObj spid="_x0000_s1071" name="Visio" r:id="rId17" imgW="3340227" imgH="822960" progId="">
                  <p:embed/>
                </p:oleObj>
              </mc:Choice>
              <mc:Fallback>
                <p:oleObj name="Visio" r:id="rId17" imgW="3340227" imgH="822960" progId="">
                  <p:embed/>
                  <p:pic>
                    <p:nvPicPr>
                      <p:cNvPr id="20"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2033" y="-127000"/>
                        <a:ext cx="445346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7" name="Rectangle 15"/>
          <p:cNvSpPr>
            <a:spLocks noGrp="1" noChangeArrowheads="1"/>
          </p:cNvSpPr>
          <p:nvPr>
            <p:ph type="ctrTitle"/>
          </p:nvPr>
        </p:nvSpPr>
        <p:spPr>
          <a:xfrm>
            <a:off x="914400" y="2130428"/>
            <a:ext cx="10363200" cy="1470025"/>
          </a:xfrm>
        </p:spPr>
        <p:txBody>
          <a:bodyPr/>
          <a:lstStyle>
            <a:lvl1pPr>
              <a:defRPr sz="3600">
                <a:solidFill>
                  <a:schemeClr val="tx1"/>
                </a:solidFill>
              </a:defRPr>
            </a:lvl1pPr>
          </a:lstStyle>
          <a:p>
            <a:r>
              <a:rPr lang="en-US" dirty="0"/>
              <a:t>Click to edit Master title style</a:t>
            </a:r>
          </a:p>
        </p:txBody>
      </p:sp>
      <p:sp>
        <p:nvSpPr>
          <p:cNvPr id="38928" name="Rectangle 16"/>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21" name="Rectangle 17"/>
          <p:cNvSpPr>
            <a:spLocks noGrp="1" noChangeArrowheads="1"/>
          </p:cNvSpPr>
          <p:nvPr>
            <p:ph type="dt" sz="half" idx="10"/>
          </p:nvPr>
        </p:nvSpPr>
        <p:spPr>
          <a:xfrm>
            <a:off x="609600" y="6245225"/>
            <a:ext cx="2844800" cy="476250"/>
          </a:xfrm>
          <a:prstGeom prst="rect">
            <a:avLst/>
          </a:prstGeom>
        </p:spPr>
        <p:txBody>
          <a:bodyPr/>
          <a:lstStyle>
            <a:lvl1pPr>
              <a:defRPr/>
            </a:lvl1pPr>
          </a:lstStyle>
          <a:p>
            <a:pPr defTabSz="342900">
              <a:defRPr/>
            </a:pPr>
            <a:r>
              <a:rPr lang="en-US">
                <a:solidFill>
                  <a:srgbClr val="FFFFFF"/>
                </a:solidFill>
              </a:rPr>
              <a:t>January 19, 2010</a:t>
            </a:r>
          </a:p>
        </p:txBody>
      </p:sp>
      <p:sp>
        <p:nvSpPr>
          <p:cNvPr id="22" name="Rectangle 18"/>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defTabSz="342900">
              <a:defRPr/>
            </a:pPr>
            <a:endParaRPr lang="en-US">
              <a:solidFill>
                <a:srgbClr val="FFFFFF"/>
              </a:solidFill>
            </a:endParaRPr>
          </a:p>
        </p:txBody>
      </p:sp>
      <p:sp>
        <p:nvSpPr>
          <p:cNvPr id="23" name="Rectangle 19"/>
          <p:cNvSpPr>
            <a:spLocks noGrp="1" noChangeArrowheads="1"/>
          </p:cNvSpPr>
          <p:nvPr>
            <p:ph type="sldNum" sz="quarter" idx="12"/>
          </p:nvPr>
        </p:nvSpPr>
        <p:spPr>
          <a:xfrm>
            <a:off x="8737600" y="6245225"/>
            <a:ext cx="2844800" cy="476250"/>
          </a:xfrm>
        </p:spPr>
        <p:txBody>
          <a:bodyPr/>
          <a:lstStyle>
            <a:lvl1pPr>
              <a:defRPr/>
            </a:lvl1pPr>
          </a:lstStyle>
          <a:p>
            <a:pPr>
              <a:defRPr/>
            </a:pPr>
            <a:fld id="{345731E2-56CA-4F97-91EB-F91A5EF4B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187921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085" y="566615"/>
            <a:ext cx="109728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9086" y="1600201"/>
            <a:ext cx="10308492"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2215" y="62855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a:p>
        </p:txBody>
      </p:sp>
    </p:spTree>
    <p:extLst>
      <p:ext uri="{BB962C8B-B14F-4D97-AF65-F5344CB8AC3E}">
        <p14:creationId xmlns:p14="http://schemas.microsoft.com/office/powerpoint/2010/main" val="308927552"/>
      </p:ext>
    </p:extLst>
  </p:cSld>
  <p:clrMap bg1="lt1" tx1="dk1" bg2="lt2" tx2="dk2" accent1="accent1" accent2="accent2" accent3="accent3" accent4="accent4" accent5="accent5" accent6="accent6" hlink="hlink" folHlink="folHlink"/>
  <p:sldLayoutIdLst>
    <p:sldLayoutId id="2147483690" r:id="rId1"/>
    <p:sldLayoutId id="2147483693" r:id="rId2"/>
    <p:sldLayoutId id="2147483691" r:id="rId3"/>
    <p:sldLayoutId id="2147483692" r:id="rId4"/>
  </p:sldLayoutIdLst>
  <p:hf hdr="0" ftr="0" dt="0"/>
  <p:txStyles>
    <p:titleStyle>
      <a:lvl1pPr algn="l" defTabSz="457200" rtl="0" eaLnBrk="1" latinLnBrk="0" hangingPunct="1">
        <a:spcBef>
          <a:spcPct val="0"/>
        </a:spcBef>
        <a:buNone/>
        <a:defRPr sz="3600" b="1" kern="1200">
          <a:solidFill>
            <a:srgbClr val="58595B"/>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085" y="566615"/>
            <a:ext cx="109728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9087" y="1600203"/>
            <a:ext cx="10308492"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22215" y="6323627"/>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39FC9244-15B3-8F40-A6D8-795DD2FF1F30}" type="slidenum">
              <a:rPr lang="en-US" smtClean="0">
                <a:solidFill>
                  <a:prstClr val="black">
                    <a:tint val="75000"/>
                  </a:prstClr>
                </a:solidFill>
              </a:rPr>
              <a:pPr defTabSz="342900"/>
              <a:t>‹#›</a:t>
            </a:fld>
            <a:endParaRPr lang="en-US">
              <a:solidFill>
                <a:prstClr val="black">
                  <a:tint val="75000"/>
                </a:prstClr>
              </a:solidFill>
            </a:endParaRPr>
          </a:p>
        </p:txBody>
      </p:sp>
    </p:spTree>
    <p:extLst>
      <p:ext uri="{BB962C8B-B14F-4D97-AF65-F5344CB8AC3E}">
        <p14:creationId xmlns:p14="http://schemas.microsoft.com/office/powerpoint/2010/main" val="1424846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xStyles>
    <p:titleStyle>
      <a:lvl1pPr algn="l" defTabSz="342900" rtl="0" eaLnBrk="1" latinLnBrk="0" hangingPunct="1">
        <a:spcBef>
          <a:spcPct val="0"/>
        </a:spcBef>
        <a:buNone/>
        <a:defRPr sz="2700" b="1" kern="1200">
          <a:solidFill>
            <a:srgbClr val="89C32D"/>
          </a:solidFill>
          <a:latin typeface="+mj-lt"/>
          <a:ea typeface="+mj-ea"/>
          <a:cs typeface="+mj-cs"/>
        </a:defRPr>
      </a:lvl1pPr>
    </p:titleStyle>
    <p:bodyStyle>
      <a:lvl1pPr marL="0" indent="0" algn="l" defTabSz="342900" rtl="0" eaLnBrk="1" latinLnBrk="0" hangingPunct="1">
        <a:spcBef>
          <a:spcPct val="20000"/>
        </a:spcBef>
        <a:buFont typeface="Arial"/>
        <a:buNone/>
        <a:defRPr sz="1500" b="1" kern="1200">
          <a:solidFill>
            <a:srgbClr val="053773"/>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lumMod val="75000"/>
              <a:lumOff val="25000"/>
            </a:schemeClr>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lumMod val="75000"/>
              <a:lumOff val="25000"/>
            </a:schemeClr>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lumMod val="75000"/>
              <a:lumOff val="25000"/>
            </a:schemeClr>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www.investopedia.com/terms/d/decision-support-system.asp"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inspiringbetterlife.blogspot.com/2011/03/making-better-decision.html" TargetMode="External"/><Relationship Id="rId4" Type="http://schemas.openxmlformats.org/officeDocument/2006/relationships/image" Target="../media/image33.gif"/></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F64842-178F-46AF-B580-56E31EC2FB6F}"/>
              </a:ext>
            </a:extLst>
          </p:cNvPr>
          <p:cNvSpPr txBox="1">
            <a:spLocks/>
          </p:cNvSpPr>
          <p:nvPr/>
        </p:nvSpPr>
        <p:spPr>
          <a:xfrm>
            <a:off x="1219200" y="2380237"/>
            <a:ext cx="5105400" cy="2895600"/>
          </a:xfrm>
          <a:prstGeom prst="rect">
            <a:avLst/>
          </a:prstGeom>
          <a:effectLst/>
        </p:spPr>
        <p:txBody>
          <a:bodyPr vert="horz" lIns="91440" tIns="45720" rIns="91440" bIns="45720" rtlCol="0" anchor="ctr">
            <a:normAutofit fontScale="90000" lnSpcReduction="10000"/>
          </a:bodyPr>
          <a:lstStyle>
            <a:lvl1pPr algn="l" defTabSz="342900" rtl="0" eaLnBrk="1" latinLnBrk="0" hangingPunct="1">
              <a:spcBef>
                <a:spcPct val="0"/>
              </a:spcBef>
              <a:buNone/>
              <a:defRPr sz="2250" b="1" kern="1200">
                <a:solidFill>
                  <a:schemeClr val="bg1"/>
                </a:solidFill>
                <a:latin typeface="Arial"/>
                <a:ea typeface="+mj-ea"/>
                <a:cs typeface="Arial"/>
              </a:defRPr>
            </a:lvl1pPr>
          </a:lstStyle>
          <a:p>
            <a:r>
              <a:rPr lang="en-US" sz="3600">
                <a:solidFill>
                  <a:srgbClr val="FFFF00"/>
                </a:solidFill>
              </a:rPr>
              <a:t>CART: Leveraging geospatial data and decision support for more efficient NRCS conservation planning</a:t>
            </a:r>
            <a:br>
              <a:rPr lang="en-US" sz="3600">
                <a:solidFill>
                  <a:schemeClr val="tx1"/>
                </a:solidFill>
              </a:rPr>
            </a:br>
            <a:br>
              <a:rPr lang="en-US" sz="2200">
                <a:solidFill>
                  <a:schemeClr val="tx1"/>
                </a:solidFill>
              </a:rPr>
            </a:br>
            <a:endParaRPr lang="en-US" sz="2200" dirty="0">
              <a:solidFill>
                <a:schemeClr val="tx1"/>
              </a:solidFill>
              <a:effectLst>
                <a:outerShdw blurRad="50800" dist="50800" dir="5400000" algn="ctr" rotWithShape="0">
                  <a:schemeClr val="tx1"/>
                </a:outerShdw>
              </a:effectLst>
            </a:endParaRPr>
          </a:p>
        </p:txBody>
      </p:sp>
      <p:sp>
        <p:nvSpPr>
          <p:cNvPr id="5" name="Text Placeholder 2">
            <a:extLst>
              <a:ext uri="{FF2B5EF4-FFF2-40B4-BE49-F238E27FC236}">
                <a16:creationId xmlns:a16="http://schemas.microsoft.com/office/drawing/2014/main" id="{22A89A6F-B320-4DA4-A00C-9C09EF28662C}"/>
              </a:ext>
            </a:extLst>
          </p:cNvPr>
          <p:cNvSpPr txBox="1">
            <a:spLocks/>
          </p:cNvSpPr>
          <p:nvPr/>
        </p:nvSpPr>
        <p:spPr>
          <a:xfrm>
            <a:off x="685800" y="5791200"/>
            <a:ext cx="4137792" cy="837690"/>
          </a:xfrm>
          <a:prstGeom prst="rect">
            <a:avLst/>
          </a:prstGeom>
          <a:effectLst/>
        </p:spPr>
        <p:txBody>
          <a:bodyPr vert="horz" lIns="91440" tIns="45720" rIns="91440" bIns="45720" rtlCol="0">
            <a:normAutofit lnSpcReduction="10000"/>
          </a:bodyPr>
          <a:lstStyle>
            <a:lvl1pPr marL="0" indent="0" algn="l" defTabSz="342900" rtl="0" eaLnBrk="1" latinLnBrk="0" hangingPunct="1">
              <a:spcBef>
                <a:spcPct val="20000"/>
              </a:spcBef>
              <a:buFont typeface="Arial"/>
              <a:buNone/>
              <a:defRPr sz="1125" b="0" kern="1200">
                <a:solidFill>
                  <a:srgbClr val="FFFFFF"/>
                </a:solidFill>
                <a:latin typeface="+mn-lt"/>
                <a:ea typeface="+mn-ea"/>
                <a:cs typeface="+mn-cs"/>
              </a:defRPr>
            </a:lvl1pPr>
            <a:lvl2pPr marL="342900" indent="0" algn="ctr" defTabSz="342900" rtl="0" eaLnBrk="1" latinLnBrk="0" hangingPunct="1">
              <a:spcBef>
                <a:spcPct val="20000"/>
              </a:spcBef>
              <a:buFont typeface="Arial"/>
              <a:buNone/>
              <a:defRPr sz="12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2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2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2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sz="2400" dirty="0">
                <a:latin typeface="+mj-lt"/>
              </a:rPr>
              <a:t>Michael Robotham</a:t>
            </a:r>
          </a:p>
          <a:p>
            <a:r>
              <a:rPr lang="en-US" sz="1800" dirty="0">
                <a:latin typeface="+mj-lt"/>
              </a:rPr>
              <a:t>National Soil Scientist, USDA-NRCS</a:t>
            </a:r>
            <a:r>
              <a:rPr lang="en-US" sz="2400" dirty="0">
                <a:latin typeface="+mj-lt"/>
              </a:rPr>
              <a:t> </a:t>
            </a:r>
            <a:endParaRPr lang="en-US" sz="2400" dirty="0">
              <a:effectLst>
                <a:outerShdw blurRad="50800" dist="50800" dir="5400000" algn="ctr" rotWithShape="0">
                  <a:schemeClr val="tx1"/>
                </a:outerShdw>
              </a:effectLst>
              <a:latin typeface="+mj-lt"/>
            </a:endParaRPr>
          </a:p>
        </p:txBody>
      </p:sp>
      <p:sp>
        <p:nvSpPr>
          <p:cNvPr id="6" name="Text Placeholder 2">
            <a:extLst>
              <a:ext uri="{FF2B5EF4-FFF2-40B4-BE49-F238E27FC236}">
                <a16:creationId xmlns:a16="http://schemas.microsoft.com/office/drawing/2014/main" id="{1CBACD28-2AFB-4BF7-B2A7-895DCC04178A}"/>
              </a:ext>
            </a:extLst>
          </p:cNvPr>
          <p:cNvSpPr>
            <a:spLocks noGrp="1"/>
          </p:cNvSpPr>
          <p:nvPr>
            <p:ph type="subTitle" idx="1"/>
          </p:nvPr>
        </p:nvSpPr>
        <p:spPr>
          <a:xfrm>
            <a:off x="7467600" y="5897557"/>
            <a:ext cx="2590800" cy="624976"/>
          </a:xfrm>
          <a:effectLst/>
        </p:spPr>
        <p:txBody>
          <a:bodyPr>
            <a:normAutofit fontScale="47500" lnSpcReduction="20000"/>
          </a:bodyPr>
          <a:lstStyle/>
          <a:p>
            <a:r>
              <a:rPr lang="en-US" sz="2400" b="1" dirty="0">
                <a:latin typeface="+mj-lt"/>
              </a:rPr>
              <a:t>ASA-CSSA-SSSA Annual Meeting</a:t>
            </a:r>
          </a:p>
          <a:p>
            <a:r>
              <a:rPr lang="en-US" sz="2400" b="1" dirty="0">
                <a:latin typeface="+mj-lt"/>
              </a:rPr>
              <a:t>San Antonio, TX</a:t>
            </a:r>
          </a:p>
          <a:p>
            <a:r>
              <a:rPr lang="en-US" sz="2400" b="1" dirty="0">
                <a:latin typeface="+mj-lt"/>
              </a:rPr>
              <a:t>November 11, 2019</a:t>
            </a:r>
          </a:p>
        </p:txBody>
      </p:sp>
    </p:spTree>
    <p:extLst>
      <p:ext uri="{BB962C8B-B14F-4D97-AF65-F5344CB8AC3E}">
        <p14:creationId xmlns:p14="http://schemas.microsoft.com/office/powerpoint/2010/main" val="2890348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14CCF3F-AD7E-4D86-80E2-1F57B0FA27BB}"/>
              </a:ext>
            </a:extLst>
          </p:cNvPr>
          <p:cNvGraphicFramePr/>
          <p:nvPr>
            <p:extLst>
              <p:ext uri="{D42A27DB-BD31-4B8C-83A1-F6EECF244321}">
                <p14:modId xmlns:p14="http://schemas.microsoft.com/office/powerpoint/2010/main" val="1055663446"/>
              </p:ext>
            </p:extLst>
          </p:nvPr>
        </p:nvGraphicFramePr>
        <p:xfrm>
          <a:off x="2703985" y="1371600"/>
          <a:ext cx="9296400" cy="5026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lowchart: Decision 10">
            <a:extLst>
              <a:ext uri="{FF2B5EF4-FFF2-40B4-BE49-F238E27FC236}">
                <a16:creationId xmlns:a16="http://schemas.microsoft.com/office/drawing/2014/main" id="{7E7F307D-BB44-45E5-BE61-76FE4E9CC142}"/>
              </a:ext>
            </a:extLst>
          </p:cNvPr>
          <p:cNvSpPr/>
          <p:nvPr/>
        </p:nvSpPr>
        <p:spPr>
          <a:xfrm>
            <a:off x="2995691" y="4714211"/>
            <a:ext cx="1447800" cy="1447800"/>
          </a:xfrm>
          <a:prstGeom prst="flowChartDecision">
            <a:avLst/>
          </a:prstGeom>
          <a:noFill/>
          <a:ln w="254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F6E98-5A45-4E61-A179-1AD645C72773}"/>
              </a:ext>
            </a:extLst>
          </p:cNvPr>
          <p:cNvSpPr>
            <a:spLocks noGrp="1"/>
          </p:cNvSpPr>
          <p:nvPr>
            <p:ph type="title"/>
          </p:nvPr>
        </p:nvSpPr>
        <p:spPr>
          <a:xfrm>
            <a:off x="8201520" y="596007"/>
            <a:ext cx="4299115" cy="943708"/>
          </a:xfrm>
        </p:spPr>
        <p:txBody>
          <a:bodyPr>
            <a:normAutofit/>
          </a:bodyPr>
          <a:lstStyle/>
          <a:p>
            <a:r>
              <a:rPr lang="en-US" sz="4000" dirty="0"/>
              <a:t>CART Process</a:t>
            </a:r>
          </a:p>
        </p:txBody>
      </p:sp>
      <p:sp>
        <p:nvSpPr>
          <p:cNvPr id="7" name="TextBox 6">
            <a:extLst>
              <a:ext uri="{FF2B5EF4-FFF2-40B4-BE49-F238E27FC236}">
                <a16:creationId xmlns:a16="http://schemas.microsoft.com/office/drawing/2014/main" id="{B2A3580B-AD8F-4C51-A58F-B6D7A53DDA84}"/>
              </a:ext>
            </a:extLst>
          </p:cNvPr>
          <p:cNvSpPr txBox="1"/>
          <p:nvPr/>
        </p:nvSpPr>
        <p:spPr>
          <a:xfrm>
            <a:off x="1040344" y="956805"/>
            <a:ext cx="2541080" cy="461665"/>
          </a:xfrm>
          <a:prstGeom prst="rect">
            <a:avLst/>
          </a:prstGeom>
          <a:noFill/>
        </p:spPr>
        <p:txBody>
          <a:bodyPr wrap="none" rtlCol="0">
            <a:spAutoFit/>
          </a:bodyPr>
          <a:lstStyle/>
          <a:p>
            <a:r>
              <a:rPr lang="en-US" sz="2400" b="1" dirty="0">
                <a:solidFill>
                  <a:srgbClr val="92D050"/>
                </a:solidFill>
              </a:rPr>
              <a:t>Identify location</a:t>
            </a:r>
          </a:p>
        </p:txBody>
      </p:sp>
      <p:sp>
        <p:nvSpPr>
          <p:cNvPr id="8" name="TextBox 7">
            <a:extLst>
              <a:ext uri="{FF2B5EF4-FFF2-40B4-BE49-F238E27FC236}">
                <a16:creationId xmlns:a16="http://schemas.microsoft.com/office/drawing/2014/main" id="{CB24AF9A-7EA1-4E6A-9BAF-81B2FED77837}"/>
              </a:ext>
            </a:extLst>
          </p:cNvPr>
          <p:cNvSpPr txBox="1"/>
          <p:nvPr/>
        </p:nvSpPr>
        <p:spPr>
          <a:xfrm>
            <a:off x="6815820" y="3499151"/>
            <a:ext cx="1072730" cy="830997"/>
          </a:xfrm>
          <a:prstGeom prst="rect">
            <a:avLst/>
          </a:prstGeom>
          <a:noFill/>
        </p:spPr>
        <p:txBody>
          <a:bodyPr wrap="none" rtlCol="0">
            <a:spAutoFit/>
          </a:bodyPr>
          <a:lstStyle/>
          <a:p>
            <a:r>
              <a:rPr lang="en-US" sz="4800" b="1" dirty="0">
                <a:solidFill>
                  <a:srgbClr val="92D050"/>
                </a:solidFill>
              </a:rPr>
              <a:t>CA</a:t>
            </a:r>
          </a:p>
        </p:txBody>
      </p:sp>
      <p:sp>
        <p:nvSpPr>
          <p:cNvPr id="9" name="TextBox 8">
            <a:extLst>
              <a:ext uri="{FF2B5EF4-FFF2-40B4-BE49-F238E27FC236}">
                <a16:creationId xmlns:a16="http://schemas.microsoft.com/office/drawing/2014/main" id="{89239BAD-8918-48AE-AF2B-08672BE3DCF2}"/>
              </a:ext>
            </a:extLst>
          </p:cNvPr>
          <p:cNvSpPr txBox="1"/>
          <p:nvPr/>
        </p:nvSpPr>
        <p:spPr>
          <a:xfrm>
            <a:off x="1023150" y="5035848"/>
            <a:ext cx="1005403" cy="830997"/>
          </a:xfrm>
          <a:prstGeom prst="rect">
            <a:avLst/>
          </a:prstGeom>
          <a:noFill/>
        </p:spPr>
        <p:txBody>
          <a:bodyPr wrap="none" rtlCol="0">
            <a:spAutoFit/>
          </a:bodyPr>
          <a:lstStyle/>
          <a:p>
            <a:r>
              <a:rPr lang="en-US" sz="4800" b="1" dirty="0">
                <a:solidFill>
                  <a:srgbClr val="92D050"/>
                </a:solidFill>
              </a:rPr>
              <a:t>RT</a:t>
            </a:r>
          </a:p>
        </p:txBody>
      </p:sp>
      <p:sp>
        <p:nvSpPr>
          <p:cNvPr id="10" name="TextBox 9">
            <a:extLst>
              <a:ext uri="{FF2B5EF4-FFF2-40B4-BE49-F238E27FC236}">
                <a16:creationId xmlns:a16="http://schemas.microsoft.com/office/drawing/2014/main" id="{40425BC2-3459-43CC-8019-D399690E8F4F}"/>
              </a:ext>
            </a:extLst>
          </p:cNvPr>
          <p:cNvSpPr txBox="1"/>
          <p:nvPr/>
        </p:nvSpPr>
        <p:spPr>
          <a:xfrm>
            <a:off x="3167699" y="5158960"/>
            <a:ext cx="1295399" cy="584775"/>
          </a:xfrm>
          <a:prstGeom prst="rect">
            <a:avLst/>
          </a:prstGeom>
          <a:noFill/>
        </p:spPr>
        <p:txBody>
          <a:bodyPr wrap="square" rtlCol="0">
            <a:spAutoFit/>
          </a:bodyPr>
          <a:lstStyle/>
          <a:p>
            <a:r>
              <a:rPr lang="en-US" sz="1600" b="1" dirty="0">
                <a:solidFill>
                  <a:srgbClr val="92D050"/>
                </a:solidFill>
              </a:rPr>
              <a:t>Financial support?</a:t>
            </a:r>
          </a:p>
        </p:txBody>
      </p:sp>
      <p:cxnSp>
        <p:nvCxnSpPr>
          <p:cNvPr id="13" name="Straight Arrow Connector 12">
            <a:extLst>
              <a:ext uri="{FF2B5EF4-FFF2-40B4-BE49-F238E27FC236}">
                <a16:creationId xmlns:a16="http://schemas.microsoft.com/office/drawing/2014/main" id="{7A2EE690-9FD0-4191-BA56-25980668BD5C}"/>
              </a:ext>
            </a:extLst>
          </p:cNvPr>
          <p:cNvCxnSpPr>
            <a:cxnSpLocks/>
            <a:stCxn id="11" idx="1"/>
          </p:cNvCxnSpPr>
          <p:nvPr/>
        </p:nvCxnSpPr>
        <p:spPr>
          <a:xfrm flipH="1">
            <a:off x="2010393" y="5438111"/>
            <a:ext cx="985298" cy="132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D6AAD20-60CD-4E2C-9FFB-F470A800785A}"/>
              </a:ext>
            </a:extLst>
          </p:cNvPr>
          <p:cNvCxnSpPr>
            <a:cxnSpLocks/>
            <a:endCxn id="11" idx="2"/>
          </p:cNvCxnSpPr>
          <p:nvPr/>
        </p:nvCxnSpPr>
        <p:spPr>
          <a:xfrm flipH="1">
            <a:off x="3719591" y="6162011"/>
            <a:ext cx="298600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6" name="Picture 1" descr="image001">
            <a:extLst>
              <a:ext uri="{FF2B5EF4-FFF2-40B4-BE49-F238E27FC236}">
                <a16:creationId xmlns:a16="http://schemas.microsoft.com/office/drawing/2014/main" id="{FEEF15F6-0A12-4561-9E3D-F6D3D7CF8A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615" y="1437978"/>
            <a:ext cx="4238539" cy="217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Diagram 26">
            <a:extLst>
              <a:ext uri="{FF2B5EF4-FFF2-40B4-BE49-F238E27FC236}">
                <a16:creationId xmlns:a16="http://schemas.microsoft.com/office/drawing/2014/main" id="{A70CE21B-945A-4957-AE07-BC9B6A034F20}"/>
              </a:ext>
            </a:extLst>
          </p:cNvPr>
          <p:cNvGraphicFramePr/>
          <p:nvPr>
            <p:extLst>
              <p:ext uri="{D42A27DB-BD31-4B8C-83A1-F6EECF244321}">
                <p14:modId xmlns:p14="http://schemas.microsoft.com/office/powerpoint/2010/main" val="3494108128"/>
              </p:ext>
            </p:extLst>
          </p:nvPr>
        </p:nvGraphicFramePr>
        <p:xfrm>
          <a:off x="458388" y="4221978"/>
          <a:ext cx="2227054" cy="21759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29" name="Straight Arrow Connector 28">
            <a:extLst>
              <a:ext uri="{FF2B5EF4-FFF2-40B4-BE49-F238E27FC236}">
                <a16:creationId xmlns:a16="http://schemas.microsoft.com/office/drawing/2014/main" id="{4AF85251-6B4A-481B-925B-E65063C85E1B}"/>
              </a:ext>
            </a:extLst>
          </p:cNvPr>
          <p:cNvCxnSpPr>
            <a:cxnSpLocks/>
          </p:cNvCxnSpPr>
          <p:nvPr/>
        </p:nvCxnSpPr>
        <p:spPr>
          <a:xfrm>
            <a:off x="4463098" y="1539715"/>
            <a:ext cx="2166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18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7D67A-72F0-4F69-8D9A-BDBD2EE1F8D5}"/>
              </a:ext>
            </a:extLst>
          </p:cNvPr>
          <p:cNvSpPr/>
          <p:nvPr/>
        </p:nvSpPr>
        <p:spPr>
          <a:xfrm>
            <a:off x="5158618" y="1653886"/>
            <a:ext cx="2356128" cy="4524024"/>
          </a:xfrm>
          <a:prstGeom prst="rect">
            <a:avLst/>
          </a:prstGeom>
          <a:pattFill prst="wdUpDiag">
            <a:fgClr>
              <a:srgbClr val="92D779"/>
            </a:fgClr>
            <a:bgClr>
              <a:schemeClr val="bg1"/>
            </a:bgClr>
          </a:patt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rPr>
              <a:t>Planned Practices</a:t>
            </a:r>
          </a:p>
          <a:p>
            <a:pPr algn="ctr"/>
            <a:r>
              <a:rPr lang="en-US" dirty="0">
                <a:solidFill>
                  <a:schemeClr val="tx1"/>
                </a:solidFill>
              </a:rPr>
              <a:t>40 Points</a:t>
            </a:r>
          </a:p>
          <a:p>
            <a:pPr algn="ctr"/>
            <a:r>
              <a:rPr lang="en-US" dirty="0">
                <a:solidFill>
                  <a:schemeClr val="tx1"/>
                </a:solidFill>
              </a:rPr>
              <a:t>Ex. Cover Crop and Minimal Tillage</a:t>
            </a:r>
          </a:p>
        </p:txBody>
      </p:sp>
      <p:sp>
        <p:nvSpPr>
          <p:cNvPr id="2" name="Title 1">
            <a:extLst>
              <a:ext uri="{FF2B5EF4-FFF2-40B4-BE49-F238E27FC236}">
                <a16:creationId xmlns:a16="http://schemas.microsoft.com/office/drawing/2014/main" id="{59CEA1DA-5306-49B5-8E57-412D61362FFA}"/>
              </a:ext>
            </a:extLst>
          </p:cNvPr>
          <p:cNvSpPr>
            <a:spLocks noGrp="1"/>
          </p:cNvSpPr>
          <p:nvPr>
            <p:ph type="title"/>
          </p:nvPr>
        </p:nvSpPr>
        <p:spPr>
          <a:xfrm>
            <a:off x="457200" y="457200"/>
            <a:ext cx="10820400" cy="943708"/>
          </a:xfrm>
        </p:spPr>
        <p:txBody>
          <a:bodyPr>
            <a:normAutofit/>
          </a:bodyPr>
          <a:lstStyle/>
          <a:p>
            <a:pPr algn="ctr"/>
            <a:r>
              <a:rPr lang="en-US" sz="3600" dirty="0"/>
              <a:t>Vulnerability assessment / management options</a:t>
            </a:r>
          </a:p>
        </p:txBody>
      </p:sp>
      <p:sp>
        <p:nvSpPr>
          <p:cNvPr id="4" name="Slide Number Placeholder 3">
            <a:extLst>
              <a:ext uri="{FF2B5EF4-FFF2-40B4-BE49-F238E27FC236}">
                <a16:creationId xmlns:a16="http://schemas.microsoft.com/office/drawing/2014/main" id="{7DE49F19-DB8A-4568-B5E4-A1CF5F8EE517}"/>
              </a:ext>
            </a:extLst>
          </p:cNvPr>
          <p:cNvSpPr>
            <a:spLocks noGrp="1"/>
          </p:cNvSpPr>
          <p:nvPr>
            <p:ph type="sldNum" sz="quarter" idx="12"/>
          </p:nvPr>
        </p:nvSpPr>
        <p:spPr/>
        <p:txBody>
          <a:bodyPr/>
          <a:lstStyle/>
          <a:p>
            <a:fld id="{4219272A-714B-4394-91B3-C883D28F4F8C}" type="slidenum">
              <a:rPr lang="en-US" smtClean="0"/>
              <a:t>11</a:t>
            </a:fld>
            <a:endParaRPr lang="en-US" dirty="0"/>
          </a:p>
        </p:txBody>
      </p:sp>
      <p:sp>
        <p:nvSpPr>
          <p:cNvPr id="5" name="Rectangle 4">
            <a:extLst>
              <a:ext uri="{FF2B5EF4-FFF2-40B4-BE49-F238E27FC236}">
                <a16:creationId xmlns:a16="http://schemas.microsoft.com/office/drawing/2014/main" id="{49FF745D-BFE9-46E6-A10F-B53AA460645B}"/>
              </a:ext>
            </a:extLst>
          </p:cNvPr>
          <p:cNvSpPr/>
          <p:nvPr/>
        </p:nvSpPr>
        <p:spPr>
          <a:xfrm>
            <a:off x="2215662" y="1649123"/>
            <a:ext cx="1570138" cy="449929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20 points</a:t>
            </a:r>
          </a:p>
          <a:p>
            <a:pPr algn="ctr"/>
            <a:r>
              <a:rPr lang="en-US" dirty="0"/>
              <a:t>Ex. Medium Residue Crop</a:t>
            </a:r>
          </a:p>
        </p:txBody>
      </p:sp>
      <p:sp>
        <p:nvSpPr>
          <p:cNvPr id="7" name="Rectangle 6">
            <a:extLst>
              <a:ext uri="{FF2B5EF4-FFF2-40B4-BE49-F238E27FC236}">
                <a16:creationId xmlns:a16="http://schemas.microsoft.com/office/drawing/2014/main" id="{5A971175-F1BF-4D59-8049-46D032E61892}"/>
              </a:ext>
            </a:extLst>
          </p:cNvPr>
          <p:cNvSpPr/>
          <p:nvPr/>
        </p:nvSpPr>
        <p:spPr>
          <a:xfrm>
            <a:off x="3785801" y="1649123"/>
            <a:ext cx="1358997" cy="449929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10 points</a:t>
            </a:r>
          </a:p>
          <a:p>
            <a:pPr algn="ctr"/>
            <a:r>
              <a:rPr lang="en-US" dirty="0"/>
              <a:t>Ex. Filter Strip</a:t>
            </a:r>
          </a:p>
        </p:txBody>
      </p:sp>
      <p:sp>
        <p:nvSpPr>
          <p:cNvPr id="9" name="TextBox 8">
            <a:extLst>
              <a:ext uri="{FF2B5EF4-FFF2-40B4-BE49-F238E27FC236}">
                <a16:creationId xmlns:a16="http://schemas.microsoft.com/office/drawing/2014/main" id="{D98A9783-72F2-4749-A5BC-6A81E5289241}"/>
              </a:ext>
            </a:extLst>
          </p:cNvPr>
          <p:cNvSpPr txBox="1"/>
          <p:nvPr/>
        </p:nvSpPr>
        <p:spPr>
          <a:xfrm rot="16200000">
            <a:off x="2797200" y="2202651"/>
            <a:ext cx="1572866" cy="461665"/>
          </a:xfrm>
          <a:prstGeom prst="rect">
            <a:avLst/>
          </a:prstGeom>
          <a:noFill/>
        </p:spPr>
        <p:txBody>
          <a:bodyPr wrap="none" rtlCol="0">
            <a:spAutoFit/>
          </a:bodyPr>
          <a:lstStyle/>
          <a:p>
            <a:r>
              <a:rPr lang="en-US" sz="1200" b="1" dirty="0"/>
              <a:t>15 Point Threshold</a:t>
            </a:r>
          </a:p>
          <a:p>
            <a:pPr algn="ctr"/>
            <a:r>
              <a:rPr lang="en-US" sz="1200" b="1" dirty="0"/>
              <a:t>(Flat)</a:t>
            </a:r>
          </a:p>
        </p:txBody>
      </p:sp>
      <p:sp>
        <p:nvSpPr>
          <p:cNvPr id="10" name="TextBox 9">
            <a:extLst>
              <a:ext uri="{FF2B5EF4-FFF2-40B4-BE49-F238E27FC236}">
                <a16:creationId xmlns:a16="http://schemas.microsoft.com/office/drawing/2014/main" id="{61E2DDB1-D4A2-41C4-BFB0-E955AF0E6D46}"/>
              </a:ext>
            </a:extLst>
          </p:cNvPr>
          <p:cNvSpPr txBox="1"/>
          <p:nvPr/>
        </p:nvSpPr>
        <p:spPr>
          <a:xfrm rot="16200000">
            <a:off x="5337758" y="3818664"/>
            <a:ext cx="1469120" cy="276999"/>
          </a:xfrm>
          <a:prstGeom prst="rect">
            <a:avLst/>
          </a:prstGeom>
          <a:noFill/>
        </p:spPr>
        <p:txBody>
          <a:bodyPr wrap="none" rtlCol="0">
            <a:spAutoFit/>
          </a:bodyPr>
          <a:lstStyle/>
          <a:p>
            <a:r>
              <a:rPr lang="en-US" sz="1200" dirty="0"/>
              <a:t>50 Point Threshold</a:t>
            </a:r>
          </a:p>
        </p:txBody>
      </p:sp>
      <p:sp>
        <p:nvSpPr>
          <p:cNvPr id="11" name="TextBox 10">
            <a:extLst>
              <a:ext uri="{FF2B5EF4-FFF2-40B4-BE49-F238E27FC236}">
                <a16:creationId xmlns:a16="http://schemas.microsoft.com/office/drawing/2014/main" id="{D31CEB1A-D249-4328-AAEF-524791B95F78}"/>
              </a:ext>
            </a:extLst>
          </p:cNvPr>
          <p:cNvSpPr txBox="1"/>
          <p:nvPr/>
        </p:nvSpPr>
        <p:spPr>
          <a:xfrm rot="16200000">
            <a:off x="7110463" y="5304851"/>
            <a:ext cx="1469120" cy="276999"/>
          </a:xfrm>
          <a:prstGeom prst="rect">
            <a:avLst/>
          </a:prstGeom>
          <a:noFill/>
        </p:spPr>
        <p:txBody>
          <a:bodyPr wrap="none" rtlCol="0">
            <a:spAutoFit/>
          </a:bodyPr>
          <a:lstStyle/>
          <a:p>
            <a:r>
              <a:rPr lang="en-US" sz="1200" dirty="0"/>
              <a:t>80 Point Threshold</a:t>
            </a:r>
          </a:p>
        </p:txBody>
      </p:sp>
      <p:sp>
        <p:nvSpPr>
          <p:cNvPr id="12" name="Rectangle 11">
            <a:extLst>
              <a:ext uri="{FF2B5EF4-FFF2-40B4-BE49-F238E27FC236}">
                <a16:creationId xmlns:a16="http://schemas.microsoft.com/office/drawing/2014/main" id="{E4473F92-1B4E-4435-B528-87069C166774}"/>
              </a:ext>
            </a:extLst>
          </p:cNvPr>
          <p:cNvSpPr/>
          <p:nvPr/>
        </p:nvSpPr>
        <p:spPr>
          <a:xfrm>
            <a:off x="5137805" y="3212984"/>
            <a:ext cx="1141821" cy="1538694"/>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DD2661-9DC6-4A50-8F8D-C60B2B174EF1}"/>
              </a:ext>
            </a:extLst>
          </p:cNvPr>
          <p:cNvSpPr/>
          <p:nvPr/>
        </p:nvSpPr>
        <p:spPr>
          <a:xfrm>
            <a:off x="5137806" y="4751678"/>
            <a:ext cx="2861281" cy="1363897"/>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6A4D-6D2E-4512-B070-A04C4573F15C}"/>
              </a:ext>
            </a:extLst>
          </p:cNvPr>
          <p:cNvSpPr/>
          <p:nvPr/>
        </p:nvSpPr>
        <p:spPr>
          <a:xfrm>
            <a:off x="6233724" y="3212985"/>
            <a:ext cx="113803" cy="15295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64910-FA95-4251-9E58-566458093834}"/>
              </a:ext>
            </a:extLst>
          </p:cNvPr>
          <p:cNvSpPr/>
          <p:nvPr/>
        </p:nvSpPr>
        <p:spPr>
          <a:xfrm>
            <a:off x="8001002" y="4728900"/>
            <a:ext cx="76199" cy="14061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0A371F-7BDD-4DDB-8642-8BAAC37CF86C}"/>
              </a:ext>
            </a:extLst>
          </p:cNvPr>
          <p:cNvSpPr txBox="1"/>
          <p:nvPr/>
        </p:nvSpPr>
        <p:spPr>
          <a:xfrm rot="18126520">
            <a:off x="4829507" y="3567489"/>
            <a:ext cx="1909856" cy="584775"/>
          </a:xfrm>
          <a:prstGeom prst="rect">
            <a:avLst/>
          </a:prstGeom>
          <a:noFill/>
        </p:spPr>
        <p:txBody>
          <a:bodyPr wrap="square" rtlCol="0">
            <a:spAutoFit/>
          </a:bodyPr>
          <a:lstStyle/>
          <a:p>
            <a:r>
              <a:rPr lang="en-US" sz="1600" dirty="0"/>
              <a:t>20 Vulnerability Ranking Points</a:t>
            </a:r>
          </a:p>
        </p:txBody>
      </p:sp>
      <p:sp>
        <p:nvSpPr>
          <p:cNvPr id="17" name="TextBox 16">
            <a:extLst>
              <a:ext uri="{FF2B5EF4-FFF2-40B4-BE49-F238E27FC236}">
                <a16:creationId xmlns:a16="http://schemas.microsoft.com/office/drawing/2014/main" id="{5803EE04-FA28-4183-96C7-1B573EE4B048}"/>
              </a:ext>
            </a:extLst>
          </p:cNvPr>
          <p:cNvSpPr txBox="1"/>
          <p:nvPr/>
        </p:nvSpPr>
        <p:spPr>
          <a:xfrm rot="16200000">
            <a:off x="5764534" y="3731109"/>
            <a:ext cx="1572866" cy="461665"/>
          </a:xfrm>
          <a:prstGeom prst="rect">
            <a:avLst/>
          </a:prstGeom>
          <a:noFill/>
        </p:spPr>
        <p:txBody>
          <a:bodyPr wrap="none" rtlCol="0">
            <a:spAutoFit/>
          </a:bodyPr>
          <a:lstStyle/>
          <a:p>
            <a:r>
              <a:rPr lang="en-US" sz="1200" b="1" dirty="0"/>
              <a:t>50 Point Threshold</a:t>
            </a:r>
          </a:p>
          <a:p>
            <a:pPr algn="ctr"/>
            <a:r>
              <a:rPr lang="en-US" sz="1200" b="1" dirty="0"/>
              <a:t>(Gently Rolling)</a:t>
            </a:r>
          </a:p>
        </p:txBody>
      </p:sp>
      <p:sp>
        <p:nvSpPr>
          <p:cNvPr id="18" name="TextBox 17">
            <a:extLst>
              <a:ext uri="{FF2B5EF4-FFF2-40B4-BE49-F238E27FC236}">
                <a16:creationId xmlns:a16="http://schemas.microsoft.com/office/drawing/2014/main" id="{8A1B9BB3-7253-4E3F-8366-3FAB2B958571}"/>
              </a:ext>
            </a:extLst>
          </p:cNvPr>
          <p:cNvSpPr txBox="1"/>
          <p:nvPr/>
        </p:nvSpPr>
        <p:spPr>
          <a:xfrm rot="16200000">
            <a:off x="7517134" y="5231135"/>
            <a:ext cx="1572866" cy="461665"/>
          </a:xfrm>
          <a:prstGeom prst="rect">
            <a:avLst/>
          </a:prstGeom>
          <a:noFill/>
        </p:spPr>
        <p:txBody>
          <a:bodyPr wrap="none" rtlCol="0">
            <a:spAutoFit/>
          </a:bodyPr>
          <a:lstStyle/>
          <a:p>
            <a:pPr algn="ctr"/>
            <a:r>
              <a:rPr lang="en-US" sz="1200" b="1" dirty="0"/>
              <a:t>80 Point Threshold</a:t>
            </a:r>
          </a:p>
          <a:p>
            <a:pPr algn="ctr"/>
            <a:r>
              <a:rPr lang="en-US" sz="1200" b="1" dirty="0"/>
              <a:t>(Steep Hillside)</a:t>
            </a:r>
          </a:p>
        </p:txBody>
      </p:sp>
      <p:sp>
        <p:nvSpPr>
          <p:cNvPr id="19" name="Rectangle 18">
            <a:extLst>
              <a:ext uri="{FF2B5EF4-FFF2-40B4-BE49-F238E27FC236}">
                <a16:creationId xmlns:a16="http://schemas.microsoft.com/office/drawing/2014/main" id="{33F6BB2B-9705-489F-9F70-B53498B718E3}"/>
              </a:ext>
            </a:extLst>
          </p:cNvPr>
          <p:cNvSpPr/>
          <p:nvPr/>
        </p:nvSpPr>
        <p:spPr>
          <a:xfrm>
            <a:off x="2198473" y="1645920"/>
            <a:ext cx="1124634" cy="1469121"/>
          </a:xfrm>
          <a:prstGeom prst="rect">
            <a:avLst/>
          </a:prstGeom>
          <a:pattFill prst="pct25">
            <a:fgClr>
              <a:schemeClr val="accent1"/>
            </a:fgClr>
            <a:bgClr>
              <a:schemeClr val="bg1"/>
            </a:bgClr>
          </a:patt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63AC43-6D2F-40D0-BE02-93AFAA288D3C}"/>
              </a:ext>
            </a:extLst>
          </p:cNvPr>
          <p:cNvSpPr/>
          <p:nvPr/>
        </p:nvSpPr>
        <p:spPr>
          <a:xfrm>
            <a:off x="3276601" y="1649125"/>
            <a:ext cx="95699" cy="14691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89A4C5-2669-4C55-A6DC-2B2C74ED1A20}"/>
              </a:ext>
            </a:extLst>
          </p:cNvPr>
          <p:cNvSpPr/>
          <p:nvPr/>
        </p:nvSpPr>
        <p:spPr>
          <a:xfrm rot="18233161">
            <a:off x="1998083" y="2055058"/>
            <a:ext cx="1561646" cy="584775"/>
          </a:xfrm>
          <a:prstGeom prst="rect">
            <a:avLst/>
          </a:prstGeom>
        </p:spPr>
        <p:txBody>
          <a:bodyPr wrap="none">
            <a:spAutoFit/>
          </a:bodyPr>
          <a:lstStyle/>
          <a:p>
            <a:r>
              <a:rPr lang="en-US" sz="1600" dirty="0"/>
              <a:t>0 Vulnerability </a:t>
            </a:r>
          </a:p>
          <a:p>
            <a:r>
              <a:rPr lang="en-US" sz="1600" dirty="0"/>
              <a:t>Ranking Points</a:t>
            </a:r>
          </a:p>
        </p:txBody>
      </p:sp>
      <p:sp>
        <p:nvSpPr>
          <p:cNvPr id="25" name="TextBox 24">
            <a:extLst>
              <a:ext uri="{FF2B5EF4-FFF2-40B4-BE49-F238E27FC236}">
                <a16:creationId xmlns:a16="http://schemas.microsoft.com/office/drawing/2014/main" id="{A2D5375E-7867-44C0-9627-212DFA9933EE}"/>
              </a:ext>
            </a:extLst>
          </p:cNvPr>
          <p:cNvSpPr txBox="1"/>
          <p:nvPr/>
        </p:nvSpPr>
        <p:spPr>
          <a:xfrm rot="18126520">
            <a:off x="5534648" y="4996986"/>
            <a:ext cx="1909856" cy="584775"/>
          </a:xfrm>
          <a:prstGeom prst="rect">
            <a:avLst/>
          </a:prstGeom>
          <a:noFill/>
        </p:spPr>
        <p:txBody>
          <a:bodyPr wrap="square" rtlCol="0">
            <a:spAutoFit/>
          </a:bodyPr>
          <a:lstStyle/>
          <a:p>
            <a:r>
              <a:rPr lang="en-US" sz="1600" dirty="0"/>
              <a:t>50 Vulnerability Ranking Points</a:t>
            </a:r>
          </a:p>
        </p:txBody>
      </p:sp>
      <p:graphicFrame>
        <p:nvGraphicFramePr>
          <p:cNvPr id="26" name="Table 25">
            <a:extLst>
              <a:ext uri="{FF2B5EF4-FFF2-40B4-BE49-F238E27FC236}">
                <a16:creationId xmlns:a16="http://schemas.microsoft.com/office/drawing/2014/main" id="{7D7C1BE6-CF34-4E65-95FC-46FFB2462ECA}"/>
              </a:ext>
            </a:extLst>
          </p:cNvPr>
          <p:cNvGraphicFramePr>
            <a:graphicFrameLocks noGrp="1"/>
          </p:cNvGraphicFramePr>
          <p:nvPr>
            <p:extLst>
              <p:ext uri="{D42A27DB-BD31-4B8C-83A1-F6EECF244321}">
                <p14:modId xmlns:p14="http://schemas.microsoft.com/office/powerpoint/2010/main" val="3207900552"/>
              </p:ext>
            </p:extLst>
          </p:nvPr>
        </p:nvGraphicFramePr>
        <p:xfrm>
          <a:off x="9123703" y="1327626"/>
          <a:ext cx="1499857" cy="4787949"/>
        </p:xfrm>
        <a:graphic>
          <a:graphicData uri="http://schemas.openxmlformats.org/drawingml/2006/table">
            <a:tbl>
              <a:tblPr firstRow="1" bandRow="1">
                <a:tableStyleId>{5C22544A-7EE6-4342-B048-85BDC9FD1C3A}</a:tableStyleId>
              </a:tblPr>
              <a:tblGrid>
                <a:gridCol w="1499857">
                  <a:extLst>
                    <a:ext uri="{9D8B030D-6E8A-4147-A177-3AD203B41FA5}">
                      <a16:colId xmlns:a16="http://schemas.microsoft.com/office/drawing/2014/main" val="83400809"/>
                    </a:ext>
                  </a:extLst>
                </a:gridCol>
              </a:tblGrid>
              <a:tr h="551774">
                <a:tc>
                  <a:txBody>
                    <a:bodyPr/>
                    <a:lstStyle/>
                    <a:p>
                      <a:pPr algn="ctr"/>
                      <a:r>
                        <a:rPr lang="en-US" sz="1600" dirty="0">
                          <a:solidFill>
                            <a:schemeClr val="bg1"/>
                          </a:solidFill>
                        </a:rPr>
                        <a:t>Assessment Ranking Pts</a:t>
                      </a:r>
                    </a:p>
                  </a:txBody>
                  <a:tcPr/>
                </a:tc>
                <a:extLst>
                  <a:ext uri="{0D108BD9-81ED-4DB2-BD59-A6C34878D82A}">
                    <a16:rowId xmlns:a16="http://schemas.microsoft.com/office/drawing/2014/main" val="1633068449"/>
                  </a:ext>
                </a:extLst>
              </a:tr>
              <a:tr h="1384298">
                <a:tc>
                  <a:txBody>
                    <a:bodyPr/>
                    <a:lstStyle/>
                    <a:p>
                      <a:pPr algn="ctr"/>
                      <a:r>
                        <a:rPr lang="en-US" sz="1400" b="1" u="sng" dirty="0"/>
                        <a:t>Flat</a:t>
                      </a:r>
                    </a:p>
                    <a:p>
                      <a:pPr algn="ctr"/>
                      <a:endParaRPr lang="en-US" sz="800" dirty="0"/>
                    </a:p>
                    <a:p>
                      <a:r>
                        <a:rPr lang="en-US" sz="1400" dirty="0"/>
                        <a:t>0 Vulnerability</a:t>
                      </a:r>
                    </a:p>
                    <a:p>
                      <a:endParaRPr lang="en-US" sz="1400" dirty="0"/>
                    </a:p>
                    <a:p>
                      <a:r>
                        <a:rPr lang="en-US" sz="1400" dirty="0"/>
                        <a:t>+40 Planned Practices</a:t>
                      </a:r>
                    </a:p>
                  </a:txBody>
                  <a:tcPr/>
                </a:tc>
                <a:extLst>
                  <a:ext uri="{0D108BD9-81ED-4DB2-BD59-A6C34878D82A}">
                    <a16:rowId xmlns:a16="http://schemas.microsoft.com/office/drawing/2014/main" val="3743857304"/>
                  </a:ext>
                </a:extLst>
              </a:tr>
              <a:tr h="1331011">
                <a:tc>
                  <a:txBody>
                    <a:bodyPr/>
                    <a:lstStyle/>
                    <a:p>
                      <a:pPr algn="ctr"/>
                      <a:r>
                        <a:rPr lang="en-US" sz="1400" b="1" u="sng" dirty="0"/>
                        <a:t>Gently Rolling</a:t>
                      </a:r>
                    </a:p>
                    <a:p>
                      <a:endParaRPr lang="en-US" sz="800" dirty="0"/>
                    </a:p>
                    <a:p>
                      <a:r>
                        <a:rPr lang="en-US" sz="1400" dirty="0"/>
                        <a:t>20 Vulnerability </a:t>
                      </a:r>
                    </a:p>
                    <a:p>
                      <a:endParaRPr lang="en-US" sz="1400" dirty="0"/>
                    </a:p>
                    <a:p>
                      <a:r>
                        <a:rPr lang="en-US" sz="1400" dirty="0"/>
                        <a:t>+40 Planned Practices</a:t>
                      </a:r>
                    </a:p>
                  </a:txBody>
                  <a:tcPr/>
                </a:tc>
                <a:extLst>
                  <a:ext uri="{0D108BD9-81ED-4DB2-BD59-A6C34878D82A}">
                    <a16:rowId xmlns:a16="http://schemas.microsoft.com/office/drawing/2014/main" val="418805904"/>
                  </a:ext>
                </a:extLst>
              </a:tr>
              <a:tr h="1460716">
                <a:tc>
                  <a:txBody>
                    <a:bodyPr/>
                    <a:lstStyle/>
                    <a:p>
                      <a:pPr algn="ctr"/>
                      <a:r>
                        <a:rPr lang="en-US" sz="1400" b="1" u="sng" dirty="0"/>
                        <a:t>Steep Hillside</a:t>
                      </a:r>
                    </a:p>
                    <a:p>
                      <a:pPr algn="ctr"/>
                      <a:endParaRPr lang="en-US" sz="800" dirty="0"/>
                    </a:p>
                    <a:p>
                      <a:r>
                        <a:rPr lang="en-US" sz="1400" dirty="0"/>
                        <a:t>50 Vulnerability</a:t>
                      </a:r>
                    </a:p>
                    <a:p>
                      <a:endParaRPr lang="en-US" sz="1400" dirty="0"/>
                    </a:p>
                    <a:p>
                      <a:r>
                        <a:rPr lang="en-US" sz="1400" dirty="0"/>
                        <a:t>+40 Planned Practices</a:t>
                      </a:r>
                    </a:p>
                    <a:p>
                      <a:endParaRPr lang="en-US" sz="1400" dirty="0"/>
                    </a:p>
                  </a:txBody>
                  <a:tcPr/>
                </a:tc>
                <a:extLst>
                  <a:ext uri="{0D108BD9-81ED-4DB2-BD59-A6C34878D82A}">
                    <a16:rowId xmlns:a16="http://schemas.microsoft.com/office/drawing/2014/main" val="4252635653"/>
                  </a:ext>
                </a:extLst>
              </a:tr>
            </a:tbl>
          </a:graphicData>
        </a:graphic>
      </p:graphicFrame>
      <p:cxnSp>
        <p:nvCxnSpPr>
          <p:cNvPr id="6" name="Straight Connector 5">
            <a:extLst>
              <a:ext uri="{FF2B5EF4-FFF2-40B4-BE49-F238E27FC236}">
                <a16:creationId xmlns:a16="http://schemas.microsoft.com/office/drawing/2014/main" id="{790B3991-A85B-4420-A80C-74033A6EC4D6}"/>
              </a:ext>
            </a:extLst>
          </p:cNvPr>
          <p:cNvCxnSpPr>
            <a:cxnSpLocks/>
          </p:cNvCxnSpPr>
          <p:nvPr/>
        </p:nvCxnSpPr>
        <p:spPr>
          <a:xfrm>
            <a:off x="2190494" y="1649123"/>
            <a:ext cx="0" cy="449929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A7F6AAD6-DA4E-4020-ABBE-F99BD57085B3}"/>
              </a:ext>
            </a:extLst>
          </p:cNvPr>
          <p:cNvSpPr/>
          <p:nvPr/>
        </p:nvSpPr>
        <p:spPr>
          <a:xfrm>
            <a:off x="2183506" y="1295401"/>
            <a:ext cx="1602294" cy="289327"/>
          </a:xfrm>
          <a:prstGeom prst="rect">
            <a:avLst/>
          </a:prstGeom>
          <a:solidFill>
            <a:schemeClr val="bg2">
              <a:lumMod val="50000"/>
            </a:schemeClr>
          </a:solidFill>
          <a:effectLst>
            <a:outerShdw blurRad="40000" dist="23000" dir="5400000" rotWithShape="0">
              <a:schemeClr val="bg2">
                <a:lumMod val="2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Condition</a:t>
            </a:r>
          </a:p>
        </p:txBody>
      </p:sp>
      <p:sp>
        <p:nvSpPr>
          <p:cNvPr id="29" name="Rectangle 28">
            <a:extLst>
              <a:ext uri="{FF2B5EF4-FFF2-40B4-BE49-F238E27FC236}">
                <a16:creationId xmlns:a16="http://schemas.microsoft.com/office/drawing/2014/main" id="{1E41C1F4-CE10-4CA8-8A34-370A50F9B501}"/>
              </a:ext>
            </a:extLst>
          </p:cNvPr>
          <p:cNvSpPr/>
          <p:nvPr/>
        </p:nvSpPr>
        <p:spPr>
          <a:xfrm>
            <a:off x="3782644" y="1288822"/>
            <a:ext cx="1375975" cy="28932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Existing Practice</a:t>
            </a:r>
          </a:p>
        </p:txBody>
      </p:sp>
      <p:sp>
        <p:nvSpPr>
          <p:cNvPr id="30" name="Rectangle 29">
            <a:extLst>
              <a:ext uri="{FF2B5EF4-FFF2-40B4-BE49-F238E27FC236}">
                <a16:creationId xmlns:a16="http://schemas.microsoft.com/office/drawing/2014/main" id="{1CE5A85D-A9B9-4ACA-A38D-6AF624567621}"/>
              </a:ext>
            </a:extLst>
          </p:cNvPr>
          <p:cNvSpPr/>
          <p:nvPr/>
        </p:nvSpPr>
        <p:spPr>
          <a:xfrm>
            <a:off x="5181600" y="1295401"/>
            <a:ext cx="2350438" cy="289327"/>
          </a:xfrm>
          <a:prstGeom prst="rect">
            <a:avLst/>
          </a:prstGeom>
          <a:pattFill prst="wdUpDiag">
            <a:fgClr>
              <a:srgbClr val="92D779"/>
            </a:fgClr>
            <a:bgClr>
              <a:schemeClr val="bg1"/>
            </a:bgClr>
          </a:patt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Planned Practices</a:t>
            </a:r>
          </a:p>
        </p:txBody>
      </p:sp>
      <p:sp>
        <p:nvSpPr>
          <p:cNvPr id="27" name="Rectangle 26">
            <a:extLst>
              <a:ext uri="{FF2B5EF4-FFF2-40B4-BE49-F238E27FC236}">
                <a16:creationId xmlns:a16="http://schemas.microsoft.com/office/drawing/2014/main" id="{EA30A8A6-0924-4BE4-8965-545CA3BEFEB1}"/>
              </a:ext>
            </a:extLst>
          </p:cNvPr>
          <p:cNvSpPr/>
          <p:nvPr/>
        </p:nvSpPr>
        <p:spPr>
          <a:xfrm>
            <a:off x="3287877" y="1613078"/>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9F9A36-A138-42B0-940A-D1900837E83B}"/>
              </a:ext>
            </a:extLst>
          </p:cNvPr>
          <p:cNvSpPr/>
          <p:nvPr/>
        </p:nvSpPr>
        <p:spPr>
          <a:xfrm>
            <a:off x="6222913" y="3206047"/>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697B857-37F1-48C2-93F3-2C749F3DD81B}"/>
              </a:ext>
            </a:extLst>
          </p:cNvPr>
          <p:cNvSpPr/>
          <p:nvPr/>
        </p:nvSpPr>
        <p:spPr>
          <a:xfrm>
            <a:off x="7956167" y="4692620"/>
            <a:ext cx="120794" cy="153869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57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A979B-0038-43D0-B4C0-9E6D1085B9C0}"/>
              </a:ext>
            </a:extLst>
          </p:cNvPr>
          <p:cNvPicPr>
            <a:picLocks noChangeAspect="1"/>
          </p:cNvPicPr>
          <p:nvPr/>
        </p:nvPicPr>
        <p:blipFill>
          <a:blip r:embed="rId3"/>
          <a:stretch>
            <a:fillRect/>
          </a:stretch>
        </p:blipFill>
        <p:spPr>
          <a:xfrm>
            <a:off x="2424484" y="1451539"/>
            <a:ext cx="9157916" cy="4908957"/>
          </a:xfrm>
          <a:prstGeom prst="rect">
            <a:avLst/>
          </a:prstGeom>
        </p:spPr>
      </p:pic>
      <p:sp>
        <p:nvSpPr>
          <p:cNvPr id="19" name="Title 1">
            <a:extLst>
              <a:ext uri="{FF2B5EF4-FFF2-40B4-BE49-F238E27FC236}">
                <a16:creationId xmlns:a16="http://schemas.microsoft.com/office/drawing/2014/main" id="{EEC973CC-B818-4D40-A233-0B6226D7EBA3}"/>
              </a:ext>
            </a:extLst>
          </p:cNvPr>
          <p:cNvSpPr>
            <a:spLocks noGrp="1"/>
          </p:cNvSpPr>
          <p:nvPr>
            <p:ph type="title"/>
          </p:nvPr>
        </p:nvSpPr>
        <p:spPr/>
        <p:txBody>
          <a:bodyPr>
            <a:normAutofit/>
          </a:bodyPr>
          <a:lstStyle/>
          <a:p>
            <a:pPr algn="ctr"/>
            <a:r>
              <a:rPr lang="en-US" sz="3600" dirty="0">
                <a:solidFill>
                  <a:srgbClr val="92D050"/>
                </a:solidFill>
                <a:cs typeface="Calibri" panose="020F0502020204030204" pitchFamily="34" charset="0"/>
              </a:rPr>
              <a:t>Communicate with clients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4"/>
          </p:nvPr>
        </p:nvSpPr>
        <p:spPr/>
        <p:txBody>
          <a:bodyPr/>
          <a:lstStyle/>
          <a:p>
            <a:fld id="{4219272A-714B-4394-91B3-C883D28F4F8C}" type="slidenum">
              <a:rPr lang="en-US" smtClean="0"/>
              <a:t>12</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497217" y="2140224"/>
            <a:ext cx="1887155" cy="171932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cs typeface="Calibri" panose="020F0502020204030204" pitchFamily="34" charset="0"/>
              </a:rPr>
              <a:t>Intuitive display of results</a:t>
            </a:r>
          </a:p>
        </p:txBody>
      </p:sp>
      <p:sp>
        <p:nvSpPr>
          <p:cNvPr id="10" name="TextBox 9">
            <a:extLst>
              <a:ext uri="{FF2B5EF4-FFF2-40B4-BE49-F238E27FC236}">
                <a16:creationId xmlns:a16="http://schemas.microsoft.com/office/drawing/2014/main" id="{036730E4-BAD4-4E84-A854-354C2B9E619A}"/>
              </a:ext>
            </a:extLst>
          </p:cNvPr>
          <p:cNvSpPr txBox="1"/>
          <p:nvPr/>
        </p:nvSpPr>
        <p:spPr>
          <a:xfrm>
            <a:off x="9855512" y="1639847"/>
            <a:ext cx="1073536" cy="338554"/>
          </a:xfrm>
          <a:prstGeom prst="rect">
            <a:avLst/>
          </a:prstGeom>
          <a:noFill/>
        </p:spPr>
        <p:txBody>
          <a:bodyPr wrap="square" rtlCol="0">
            <a:spAutoFit/>
          </a:bodyPr>
          <a:lstStyle/>
          <a:p>
            <a:r>
              <a:rPr lang="en-US" sz="1600" b="1" dirty="0">
                <a:solidFill>
                  <a:srgbClr val="002060"/>
                </a:solidFill>
                <a:latin typeface="Calibri" panose="020F0502020204030204" pitchFamily="34" charset="0"/>
                <a:cs typeface="Calibri" panose="020F0502020204030204" pitchFamily="34" charset="0"/>
              </a:rPr>
              <a:t>Threshold</a:t>
            </a:r>
          </a:p>
        </p:txBody>
      </p:sp>
      <p:sp>
        <p:nvSpPr>
          <p:cNvPr id="11" name="TextBox 10">
            <a:extLst>
              <a:ext uri="{FF2B5EF4-FFF2-40B4-BE49-F238E27FC236}">
                <a16:creationId xmlns:a16="http://schemas.microsoft.com/office/drawing/2014/main" id="{110FC7A3-F915-4E01-8303-5A27314D110D}"/>
              </a:ext>
            </a:extLst>
          </p:cNvPr>
          <p:cNvSpPr txBox="1"/>
          <p:nvPr/>
        </p:nvSpPr>
        <p:spPr>
          <a:xfrm>
            <a:off x="9448800" y="3349844"/>
            <a:ext cx="943480" cy="584775"/>
          </a:xfrm>
          <a:prstGeom prst="rect">
            <a:avLst/>
          </a:prstGeom>
          <a:noFill/>
        </p:spPr>
        <p:txBody>
          <a:bodyPr wrap="square" rtlCol="0">
            <a:spAutoFit/>
          </a:bodyPr>
          <a:lstStyle/>
          <a:p>
            <a:r>
              <a:rPr lang="en-US" sz="1600" b="1" dirty="0">
                <a:solidFill>
                  <a:srgbClr val="002060"/>
                </a:solidFill>
                <a:latin typeface="Calibri" panose="020F0502020204030204" pitchFamily="34" charset="0"/>
                <a:cs typeface="Calibri" panose="020F0502020204030204" pitchFamily="34" charset="0"/>
              </a:rPr>
              <a:t>Planned practices</a:t>
            </a:r>
          </a:p>
        </p:txBody>
      </p:sp>
      <p:cxnSp>
        <p:nvCxnSpPr>
          <p:cNvPr id="12" name="Straight Connector 11">
            <a:extLst>
              <a:ext uri="{FF2B5EF4-FFF2-40B4-BE49-F238E27FC236}">
                <a16:creationId xmlns:a16="http://schemas.microsoft.com/office/drawing/2014/main" id="{4D497B75-972A-474C-91CF-FE06FE184F00}"/>
              </a:ext>
            </a:extLst>
          </p:cNvPr>
          <p:cNvCxnSpPr>
            <a:cxnSpLocks/>
          </p:cNvCxnSpPr>
          <p:nvPr/>
        </p:nvCxnSpPr>
        <p:spPr>
          <a:xfrm flipV="1">
            <a:off x="7889871" y="2179584"/>
            <a:ext cx="20057" cy="353541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4AABCF-5208-4468-B239-EFFF3E18EDE3}"/>
              </a:ext>
            </a:extLst>
          </p:cNvPr>
          <p:cNvSpPr txBox="1"/>
          <p:nvPr/>
        </p:nvSpPr>
        <p:spPr>
          <a:xfrm>
            <a:off x="10027116" y="5539012"/>
            <a:ext cx="1140256" cy="830997"/>
          </a:xfrm>
          <a:prstGeom prst="rect">
            <a:avLst/>
          </a:prstGeom>
          <a:noFill/>
        </p:spPr>
        <p:txBody>
          <a:bodyPr wrap="square" rtlCol="0">
            <a:spAutoFit/>
          </a:bodyPr>
          <a:lstStyle/>
          <a:p>
            <a:r>
              <a:rPr lang="en-US" sz="1600" b="1" dirty="0">
                <a:solidFill>
                  <a:srgbClr val="002060"/>
                </a:solidFill>
                <a:latin typeface="Calibri" panose="020F0502020204030204" pitchFamily="34" charset="0"/>
                <a:cs typeface="Calibri" panose="020F0502020204030204" pitchFamily="34" charset="0"/>
              </a:rPr>
              <a:t>Existing Condition &amp; Practices</a:t>
            </a:r>
          </a:p>
        </p:txBody>
      </p:sp>
      <p:cxnSp>
        <p:nvCxnSpPr>
          <p:cNvPr id="14" name="Straight Arrow Connector 13">
            <a:extLst>
              <a:ext uri="{FF2B5EF4-FFF2-40B4-BE49-F238E27FC236}">
                <a16:creationId xmlns:a16="http://schemas.microsoft.com/office/drawing/2014/main" id="{0013D154-F260-4B05-933E-A8E3D788CDF5}"/>
              </a:ext>
            </a:extLst>
          </p:cNvPr>
          <p:cNvCxnSpPr>
            <a:cxnSpLocks/>
          </p:cNvCxnSpPr>
          <p:nvPr/>
        </p:nvCxnSpPr>
        <p:spPr>
          <a:xfrm flipH="1">
            <a:off x="7944073" y="1978401"/>
            <a:ext cx="2266727" cy="1004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99BC876-68FC-45CD-B03B-406215C8C09C}"/>
              </a:ext>
            </a:extLst>
          </p:cNvPr>
          <p:cNvCxnSpPr>
            <a:cxnSpLocks/>
            <a:stCxn id="11" idx="1"/>
          </p:cNvCxnSpPr>
          <p:nvPr/>
        </p:nvCxnSpPr>
        <p:spPr>
          <a:xfrm flipH="1">
            <a:off x="8403536" y="3642232"/>
            <a:ext cx="1045264" cy="135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E094B51-F56B-420E-ABE7-6C48F24667C1}"/>
              </a:ext>
            </a:extLst>
          </p:cNvPr>
          <p:cNvCxnSpPr>
            <a:cxnSpLocks/>
          </p:cNvCxnSpPr>
          <p:nvPr/>
        </p:nvCxnSpPr>
        <p:spPr>
          <a:xfrm flipH="1" flipV="1">
            <a:off x="7003443" y="5373435"/>
            <a:ext cx="2978757" cy="481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61BEA0E-4EAC-44C1-90A4-8417A735BB07}"/>
              </a:ext>
            </a:extLst>
          </p:cNvPr>
          <p:cNvSpPr txBox="1"/>
          <p:nvPr/>
        </p:nvSpPr>
        <p:spPr>
          <a:xfrm>
            <a:off x="5624282" y="2166878"/>
            <a:ext cx="319318" cy="2862322"/>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Tree>
    <p:extLst>
      <p:ext uri="{BB962C8B-B14F-4D97-AF65-F5344CB8AC3E}">
        <p14:creationId xmlns:p14="http://schemas.microsoft.com/office/powerpoint/2010/main" val="33227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6E98-5A45-4E61-A179-1AD645C72773}"/>
              </a:ext>
            </a:extLst>
          </p:cNvPr>
          <p:cNvSpPr>
            <a:spLocks noGrp="1"/>
          </p:cNvSpPr>
          <p:nvPr>
            <p:ph type="title"/>
          </p:nvPr>
        </p:nvSpPr>
        <p:spPr>
          <a:xfrm>
            <a:off x="1371600" y="609600"/>
            <a:ext cx="8032915" cy="943708"/>
          </a:xfrm>
        </p:spPr>
        <p:txBody>
          <a:bodyPr>
            <a:normAutofit/>
          </a:bodyPr>
          <a:lstStyle/>
          <a:p>
            <a:r>
              <a:rPr lang="en-US" sz="3600" dirty="0"/>
              <a:t>Status update / What is next?</a:t>
            </a:r>
          </a:p>
        </p:txBody>
      </p:sp>
      <p:sp>
        <p:nvSpPr>
          <p:cNvPr id="7" name="Content Placeholder 6">
            <a:extLst>
              <a:ext uri="{FF2B5EF4-FFF2-40B4-BE49-F238E27FC236}">
                <a16:creationId xmlns:a16="http://schemas.microsoft.com/office/drawing/2014/main" id="{B5DCD8FD-198A-439B-8F43-37D224F584BF}"/>
              </a:ext>
            </a:extLst>
          </p:cNvPr>
          <p:cNvSpPr>
            <a:spLocks noGrp="1"/>
          </p:cNvSpPr>
          <p:nvPr>
            <p:ph idx="1"/>
          </p:nvPr>
        </p:nvSpPr>
        <p:spPr>
          <a:xfrm>
            <a:off x="762000" y="1553308"/>
            <a:ext cx="9677400" cy="4382738"/>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002060"/>
                </a:solidFill>
              </a:rPr>
              <a:t>Began deployment – FY2020</a:t>
            </a:r>
          </a:p>
          <a:p>
            <a:pPr marL="342900" indent="-342900">
              <a:buFont typeface="Arial" panose="020B0604020202020204" pitchFamily="34" charset="0"/>
              <a:buChar char="•"/>
            </a:pPr>
            <a:r>
              <a:rPr lang="en-US" sz="2800" dirty="0">
                <a:solidFill>
                  <a:srgbClr val="002060"/>
                </a:solidFill>
              </a:rPr>
              <a:t>Deploying new functionality ~ every 10 weeks</a:t>
            </a:r>
          </a:p>
          <a:p>
            <a:pPr marL="342900" indent="-342900">
              <a:buFont typeface="Arial" panose="020B0604020202020204" pitchFamily="34" charset="0"/>
              <a:buChar char="•"/>
            </a:pPr>
            <a:r>
              <a:rPr lang="en-US" sz="2800" dirty="0">
                <a:solidFill>
                  <a:srgbClr val="002060"/>
                </a:solidFill>
              </a:rPr>
              <a:t>First priorities (target: January 2020)</a:t>
            </a:r>
          </a:p>
          <a:p>
            <a:pPr marL="900113" lvl="1" indent="-342900">
              <a:buFont typeface="Arial" panose="020B0604020202020204" pitchFamily="34" charset="0"/>
              <a:buChar char="•"/>
            </a:pPr>
            <a:r>
              <a:rPr lang="en-US" sz="2500" dirty="0">
                <a:solidFill>
                  <a:srgbClr val="002060"/>
                </a:solidFill>
              </a:rPr>
              <a:t>Resource assessments</a:t>
            </a:r>
          </a:p>
          <a:p>
            <a:pPr marL="900113" lvl="1" indent="-342900">
              <a:buFont typeface="Arial" panose="020B0604020202020204" pitchFamily="34" charset="0"/>
              <a:buChar char="•"/>
            </a:pPr>
            <a:r>
              <a:rPr lang="en-US" sz="2500" dirty="0">
                <a:solidFill>
                  <a:srgbClr val="002060"/>
                </a:solidFill>
              </a:rPr>
              <a:t>Application ranking </a:t>
            </a:r>
          </a:p>
          <a:p>
            <a:pPr marL="342900" indent="-342900">
              <a:buFont typeface="Arial" panose="020B0604020202020204" pitchFamily="34" charset="0"/>
              <a:buChar char="•"/>
            </a:pPr>
            <a:r>
              <a:rPr lang="en-US" sz="2800" dirty="0">
                <a:solidFill>
                  <a:srgbClr val="002060"/>
                </a:solidFill>
              </a:rPr>
              <a:t>Additional capabilities (throughout FY2020)</a:t>
            </a:r>
          </a:p>
          <a:p>
            <a:pPr marL="900113" lvl="1" indent="-342900">
              <a:buFont typeface="Arial" panose="020B0604020202020204" pitchFamily="34" charset="0"/>
              <a:buChar char="•"/>
            </a:pPr>
            <a:r>
              <a:rPr lang="en-US" sz="2500" dirty="0">
                <a:solidFill>
                  <a:srgbClr val="002060"/>
                </a:solidFill>
              </a:rPr>
              <a:t>Soil and related interpretations (vulnerability estimates)</a:t>
            </a:r>
          </a:p>
          <a:p>
            <a:pPr marL="900113" lvl="1" indent="-342900">
              <a:buFont typeface="Arial" panose="020B0604020202020204" pitchFamily="34" charset="0"/>
              <a:buChar char="•"/>
            </a:pPr>
            <a:r>
              <a:rPr lang="en-US" sz="2500" dirty="0">
                <a:solidFill>
                  <a:srgbClr val="002060"/>
                </a:solidFill>
              </a:rPr>
              <a:t>Outcomes development</a:t>
            </a:r>
          </a:p>
          <a:p>
            <a:pPr marL="900113" lvl="1" indent="-342900">
              <a:buFont typeface="Arial" panose="020B0604020202020204" pitchFamily="34" charset="0"/>
              <a:buChar char="•"/>
            </a:pPr>
            <a:r>
              <a:rPr lang="en-US" sz="2500" dirty="0">
                <a:solidFill>
                  <a:srgbClr val="002060"/>
                </a:solidFill>
              </a:rPr>
              <a:t>Environmental evaluations</a:t>
            </a:r>
          </a:p>
        </p:txBody>
      </p:sp>
    </p:spTree>
    <p:extLst>
      <p:ext uri="{BB962C8B-B14F-4D97-AF65-F5344CB8AC3E}">
        <p14:creationId xmlns:p14="http://schemas.microsoft.com/office/powerpoint/2010/main" val="31775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7E3ED1-B638-4643-9BB9-A408059ED1DE}"/>
              </a:ext>
            </a:extLst>
          </p:cNvPr>
          <p:cNvSpPr/>
          <p:nvPr/>
        </p:nvSpPr>
        <p:spPr>
          <a:xfrm>
            <a:off x="685800" y="1380291"/>
            <a:ext cx="10210800" cy="4708981"/>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002060"/>
                </a:solidFill>
              </a:rPr>
              <a:t>Improve foundational spatial data and information</a:t>
            </a:r>
          </a:p>
          <a:p>
            <a:pPr marL="342900" indent="-342900">
              <a:buFont typeface="Arial" panose="020B0604020202020204" pitchFamily="34" charset="0"/>
              <a:buChar char="•"/>
            </a:pPr>
            <a:r>
              <a:rPr lang="en-US" sz="2800" dirty="0">
                <a:solidFill>
                  <a:srgbClr val="002060"/>
                </a:solidFill>
              </a:rPr>
              <a:t>Expand, update, and refine current resource concern risk assessment algorithms</a:t>
            </a:r>
          </a:p>
          <a:p>
            <a:pPr marL="342900" indent="-342900">
              <a:buFont typeface="Arial" panose="020B0604020202020204" pitchFamily="34" charset="0"/>
              <a:buChar char="•"/>
            </a:pPr>
            <a:r>
              <a:rPr lang="en-US" sz="2800" dirty="0">
                <a:solidFill>
                  <a:srgbClr val="002060"/>
                </a:solidFill>
              </a:rPr>
              <a:t>Develop resource concern risk assessment algorithms for additional concerns</a:t>
            </a:r>
          </a:p>
          <a:p>
            <a:pPr marL="342900" indent="-342900">
              <a:buFont typeface="Arial" panose="020B0604020202020204" pitchFamily="34" charset="0"/>
              <a:buChar char="•"/>
            </a:pPr>
            <a:r>
              <a:rPr lang="en-US" sz="2800" dirty="0">
                <a:solidFill>
                  <a:srgbClr val="002060"/>
                </a:solidFill>
              </a:rPr>
              <a:t>Better codify the relative effects of conservation practices on resource concerns</a:t>
            </a:r>
          </a:p>
          <a:p>
            <a:pPr marL="800100" lvl="1" indent="-342900">
              <a:buFont typeface="Arial" panose="020B0604020202020204" pitchFamily="34" charset="0"/>
              <a:buChar char="•"/>
            </a:pPr>
            <a:r>
              <a:rPr lang="en-US" sz="2400" dirty="0">
                <a:solidFill>
                  <a:srgbClr val="002060"/>
                </a:solidFill>
              </a:rPr>
              <a:t>Document and account for appropriate variation (spatial, temporal)</a:t>
            </a:r>
          </a:p>
          <a:p>
            <a:pPr marL="342900" indent="-342900">
              <a:buFont typeface="Arial" panose="020B0604020202020204" pitchFamily="34" charset="0"/>
              <a:buChar char="•"/>
            </a:pPr>
            <a:r>
              <a:rPr lang="en-US" sz="2800" dirty="0">
                <a:solidFill>
                  <a:srgbClr val="002060"/>
                </a:solidFill>
              </a:rPr>
              <a:t>Develop and implement protocols to exchange information with our partners doing conservation planning</a:t>
            </a:r>
          </a:p>
          <a:p>
            <a:pPr marL="342900" indent="-342900">
              <a:buFont typeface="Arial" panose="020B0604020202020204" pitchFamily="34" charset="0"/>
              <a:buChar char="•"/>
            </a:pPr>
            <a:endParaRPr lang="en-US" sz="2400" dirty="0">
              <a:solidFill>
                <a:srgbClr val="002060"/>
              </a:solidFill>
            </a:endParaRPr>
          </a:p>
        </p:txBody>
      </p:sp>
      <p:sp>
        <p:nvSpPr>
          <p:cNvPr id="4" name="Title 1">
            <a:extLst>
              <a:ext uri="{FF2B5EF4-FFF2-40B4-BE49-F238E27FC236}">
                <a16:creationId xmlns:a16="http://schemas.microsoft.com/office/drawing/2014/main" id="{3301312F-7632-4475-9104-15D73E792706}"/>
              </a:ext>
            </a:extLst>
          </p:cNvPr>
          <p:cNvSpPr txBox="1">
            <a:spLocks/>
          </p:cNvSpPr>
          <p:nvPr/>
        </p:nvSpPr>
        <p:spPr>
          <a:xfrm>
            <a:off x="533400" y="707172"/>
            <a:ext cx="10820400" cy="821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sz="3200" dirty="0"/>
              <a:t>CART V2.0 and beyond – continuous improvement</a:t>
            </a:r>
          </a:p>
        </p:txBody>
      </p:sp>
    </p:spTree>
    <p:extLst>
      <p:ext uri="{BB962C8B-B14F-4D97-AF65-F5344CB8AC3E}">
        <p14:creationId xmlns:p14="http://schemas.microsoft.com/office/powerpoint/2010/main" val="221886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SCN1452 edit"/>
          <p:cNvPicPr>
            <a:picLocks noChangeAspect="1" noChangeArrowheads="1"/>
          </p:cNvPicPr>
          <p:nvPr/>
        </p:nvPicPr>
        <p:blipFill>
          <a:blip r:embed="rId3" cstate="print"/>
          <a:srcRect/>
          <a:stretch>
            <a:fillRect/>
          </a:stretch>
        </p:blipFill>
        <p:spPr bwMode="auto">
          <a:xfrm>
            <a:off x="0" y="0"/>
            <a:ext cx="12192000" cy="6858000"/>
          </a:xfrm>
          <a:prstGeom prst="rect">
            <a:avLst/>
          </a:prstGeom>
          <a:noFill/>
          <a:ln w="9525">
            <a:noFill/>
            <a:miter lim="800000"/>
            <a:headEnd/>
            <a:tailEnd/>
          </a:ln>
        </p:spPr>
      </p:pic>
      <p:sp>
        <p:nvSpPr>
          <p:cNvPr id="8195" name="TextBox 2"/>
          <p:cNvSpPr txBox="1">
            <a:spLocks noChangeArrowheads="1"/>
          </p:cNvSpPr>
          <p:nvPr/>
        </p:nvSpPr>
        <p:spPr bwMode="auto">
          <a:xfrm>
            <a:off x="6787116" y="965791"/>
            <a:ext cx="2895600" cy="707886"/>
          </a:xfrm>
          <a:prstGeom prst="rect">
            <a:avLst/>
          </a:prstGeom>
          <a:noFill/>
          <a:ln w="9525">
            <a:noFill/>
            <a:miter lim="800000"/>
            <a:headEnd/>
            <a:tailEnd/>
          </a:ln>
        </p:spPr>
        <p:txBody>
          <a:bodyPr>
            <a:spAutoFit/>
          </a:bodyPr>
          <a:lstStyle/>
          <a:p>
            <a:pPr>
              <a:defRPr/>
            </a:pPr>
            <a:r>
              <a:rPr lang="en-US" sz="4000" b="1" dirty="0">
                <a:solidFill>
                  <a:prstClr val="black"/>
                </a:solidFill>
                <a:latin typeface="Century Gothic" pitchFamily="34" charset="0"/>
              </a:rPr>
              <a:t>Questions</a:t>
            </a:r>
          </a:p>
        </p:txBody>
      </p:sp>
      <p:sp>
        <p:nvSpPr>
          <p:cNvPr id="2" name="TextBox 1"/>
          <p:cNvSpPr txBox="1"/>
          <p:nvPr/>
        </p:nvSpPr>
        <p:spPr>
          <a:xfrm>
            <a:off x="2037908" y="6204098"/>
            <a:ext cx="8438849" cy="461665"/>
          </a:xfrm>
          <a:prstGeom prst="rect">
            <a:avLst/>
          </a:prstGeom>
          <a:noFill/>
        </p:spPr>
        <p:txBody>
          <a:bodyPr wrap="none" rtlCol="0">
            <a:spAutoFit/>
          </a:bodyPr>
          <a:lstStyle/>
          <a:p>
            <a:pPr>
              <a:defRPr/>
            </a:pPr>
            <a:r>
              <a:rPr lang="en-US" sz="2400" dirty="0">
                <a:solidFill>
                  <a:prstClr val="black"/>
                </a:solidFill>
                <a:latin typeface="Arial"/>
              </a:rPr>
              <a:t>USDA is an equal opportunity provider, employer, and lender</a:t>
            </a:r>
          </a:p>
        </p:txBody>
      </p:sp>
    </p:spTree>
    <p:extLst>
      <p:ext uri="{BB962C8B-B14F-4D97-AF65-F5344CB8AC3E}">
        <p14:creationId xmlns:p14="http://schemas.microsoft.com/office/powerpoint/2010/main" val="22758019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7E3ED1-B638-4643-9BB9-A408059ED1DE}"/>
              </a:ext>
            </a:extLst>
          </p:cNvPr>
          <p:cNvSpPr/>
          <p:nvPr/>
        </p:nvSpPr>
        <p:spPr>
          <a:xfrm>
            <a:off x="1836867" y="1631189"/>
            <a:ext cx="8317040" cy="4401205"/>
          </a:xfrm>
          <a:prstGeom prst="rect">
            <a:avLst/>
          </a:prstGeom>
        </p:spPr>
        <p:txBody>
          <a:bodyPr wrap="square">
            <a:spAutoFit/>
          </a:bodyPr>
          <a:lstStyle/>
          <a:p>
            <a:pPr marL="514350" indent="-514350">
              <a:buFont typeface="+mj-lt"/>
              <a:buAutoNum type="arabicPeriod"/>
            </a:pPr>
            <a:r>
              <a:rPr lang="en-US" sz="3200" dirty="0">
                <a:solidFill>
                  <a:schemeClr val="tx2"/>
                </a:solidFill>
              </a:rPr>
              <a:t>Implement and deliver the 2018 Farm Bill to our nation’s farmers, ranchers, and private foresters.</a:t>
            </a:r>
          </a:p>
          <a:p>
            <a:pPr marL="514350" indent="-514350">
              <a:buFont typeface="+mj-lt"/>
              <a:buAutoNum type="arabicPeriod"/>
            </a:pPr>
            <a:r>
              <a:rPr lang="en-US" sz="3200" b="1" dirty="0">
                <a:solidFill>
                  <a:srgbClr val="92D050"/>
                </a:solidFill>
              </a:rPr>
              <a:t>Streamline our processes and program delivery </a:t>
            </a:r>
            <a:r>
              <a:rPr lang="en-US" sz="3200" dirty="0">
                <a:solidFill>
                  <a:schemeClr val="tx2"/>
                </a:solidFill>
              </a:rPr>
              <a:t>to best serve our customers.</a:t>
            </a:r>
          </a:p>
          <a:p>
            <a:pPr marL="514350" indent="-514350">
              <a:buFont typeface="+mj-lt"/>
              <a:buAutoNum type="arabicPeriod"/>
            </a:pPr>
            <a:r>
              <a:rPr lang="en-US" sz="3200" dirty="0">
                <a:solidFill>
                  <a:schemeClr val="tx2"/>
                </a:solidFill>
              </a:rPr>
              <a:t>Better understand customer needs and improve overall customer service.</a:t>
            </a:r>
          </a:p>
          <a:p>
            <a:pPr marL="514350" indent="-514350">
              <a:buFont typeface="+mj-lt"/>
              <a:buAutoNum type="arabicPeriod"/>
            </a:pPr>
            <a:r>
              <a:rPr lang="en-US" sz="3200" dirty="0">
                <a:solidFill>
                  <a:schemeClr val="tx2"/>
                </a:solidFill>
              </a:rPr>
              <a:t>Soil Health </a:t>
            </a:r>
            <a:endParaRPr lang="en-US" sz="2400" dirty="0">
              <a:solidFill>
                <a:schemeClr val="tx2"/>
              </a:solidFill>
            </a:endParaRPr>
          </a:p>
          <a:p>
            <a:pPr marL="342900" indent="-342900">
              <a:buFont typeface="Arial" panose="020B0604020202020204" pitchFamily="34" charset="0"/>
              <a:buChar char="•"/>
            </a:pPr>
            <a:endParaRPr lang="en-US" sz="2400" dirty="0">
              <a:solidFill>
                <a:srgbClr val="053773"/>
              </a:solidFill>
            </a:endParaRPr>
          </a:p>
        </p:txBody>
      </p:sp>
      <p:sp>
        <p:nvSpPr>
          <p:cNvPr id="4" name="Title 1">
            <a:extLst>
              <a:ext uri="{FF2B5EF4-FFF2-40B4-BE49-F238E27FC236}">
                <a16:creationId xmlns:a16="http://schemas.microsoft.com/office/drawing/2014/main" id="{3301312F-7632-4475-9104-15D73E792706}"/>
              </a:ext>
            </a:extLst>
          </p:cNvPr>
          <p:cNvSpPr txBox="1">
            <a:spLocks/>
          </p:cNvSpPr>
          <p:nvPr/>
        </p:nvSpPr>
        <p:spPr>
          <a:xfrm>
            <a:off x="1961627" y="810075"/>
            <a:ext cx="8393507" cy="821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sz="4000" dirty="0">
                <a:latin typeface="Calibri" panose="020F0502020204030204" pitchFamily="34" charset="0"/>
              </a:rPr>
              <a:t>NRCS FY2020 priorities</a:t>
            </a:r>
            <a:endParaRPr lang="en-US" sz="4000" dirty="0"/>
          </a:p>
        </p:txBody>
      </p:sp>
      <p:sp>
        <p:nvSpPr>
          <p:cNvPr id="5" name="Rectangle 4">
            <a:extLst>
              <a:ext uri="{FF2B5EF4-FFF2-40B4-BE49-F238E27FC236}">
                <a16:creationId xmlns:a16="http://schemas.microsoft.com/office/drawing/2014/main" id="{1F34F6C3-3EC4-48D7-83E8-88427FE7CE56}"/>
              </a:ext>
            </a:extLst>
          </p:cNvPr>
          <p:cNvSpPr/>
          <p:nvPr/>
        </p:nvSpPr>
        <p:spPr>
          <a:xfrm>
            <a:off x="7701272" y="5715000"/>
            <a:ext cx="2653861" cy="461665"/>
          </a:xfrm>
          <a:prstGeom prst="rect">
            <a:avLst/>
          </a:prstGeom>
        </p:spPr>
        <p:txBody>
          <a:bodyPr wrap="square">
            <a:spAutoFit/>
          </a:bodyPr>
          <a:lstStyle/>
          <a:p>
            <a:r>
              <a:rPr lang="en-US" sz="2400" b="1" dirty="0">
                <a:solidFill>
                  <a:srgbClr val="92D050"/>
                </a:solidFill>
              </a:rPr>
              <a:t>Chief Matt </a:t>
            </a:r>
            <a:r>
              <a:rPr lang="en-US" sz="2400" b="1" dirty="0" err="1">
                <a:solidFill>
                  <a:srgbClr val="92D050"/>
                </a:solidFill>
              </a:rPr>
              <a:t>Lohr</a:t>
            </a:r>
            <a:endParaRPr lang="en-US" sz="2400" b="1" dirty="0">
              <a:solidFill>
                <a:srgbClr val="92D050"/>
              </a:solidFill>
            </a:endParaRPr>
          </a:p>
        </p:txBody>
      </p:sp>
    </p:spTree>
    <p:extLst>
      <p:ext uri="{BB962C8B-B14F-4D97-AF65-F5344CB8AC3E}">
        <p14:creationId xmlns:p14="http://schemas.microsoft.com/office/powerpoint/2010/main" val="37329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1556657" y="1250081"/>
            <a:ext cx="9078686" cy="5166768"/>
          </a:xfrm>
          <a:prstGeom prst="rect">
            <a:avLst/>
          </a:prstGeom>
        </p:spPr>
      </p:pic>
      <p:sp>
        <p:nvSpPr>
          <p:cNvPr id="4" name="Title 6">
            <a:extLst>
              <a:ext uri="{FF2B5EF4-FFF2-40B4-BE49-F238E27FC236}">
                <a16:creationId xmlns:a16="http://schemas.microsoft.com/office/drawing/2014/main" id="{AFED7599-567E-439C-8DA2-EEE01ACDEEF3}"/>
              </a:ext>
            </a:extLst>
          </p:cNvPr>
          <p:cNvSpPr txBox="1">
            <a:spLocks/>
          </p:cNvSpPr>
          <p:nvPr/>
        </p:nvSpPr>
        <p:spPr>
          <a:xfrm>
            <a:off x="1556657" y="481086"/>
            <a:ext cx="9078686" cy="80693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sz="3200" dirty="0">
                <a:latin typeface="Calibri" panose="020F0502020204030204" pitchFamily="34" charset="0"/>
              </a:rPr>
              <a:t>Conservation Planning - What NRCS is about</a:t>
            </a:r>
          </a:p>
        </p:txBody>
      </p:sp>
    </p:spTree>
    <p:extLst>
      <p:ext uri="{BB962C8B-B14F-4D97-AF65-F5344CB8AC3E}">
        <p14:creationId xmlns:p14="http://schemas.microsoft.com/office/powerpoint/2010/main" val="18093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39FC9244-15B3-8F40-A6D8-795DD2FF1F30}" type="slidenum">
              <a:rPr lang="en-US" smtClean="0"/>
              <a:pPr/>
              <a:t>4</a:t>
            </a:fld>
            <a:endParaRPr lang="en-US" dirty="0"/>
          </a:p>
        </p:txBody>
      </p:sp>
      <p:sp>
        <p:nvSpPr>
          <p:cNvPr id="18" name="Content Placeholder 2">
            <a:extLst>
              <a:ext uri="{FF2B5EF4-FFF2-40B4-BE49-F238E27FC236}">
                <a16:creationId xmlns:a16="http://schemas.microsoft.com/office/drawing/2014/main" id="{3D0E2E27-6C9A-4A00-B409-6B356ECF9BDF}"/>
              </a:ext>
            </a:extLst>
          </p:cNvPr>
          <p:cNvSpPr>
            <a:spLocks noGrp="1"/>
          </p:cNvSpPr>
          <p:nvPr>
            <p:ph idx="1"/>
          </p:nvPr>
        </p:nvSpPr>
        <p:spPr>
          <a:xfrm>
            <a:off x="1785816" y="1386337"/>
            <a:ext cx="8483175" cy="4802122"/>
          </a:xfrm>
        </p:spPr>
        <p:txBody>
          <a:bodyPr>
            <a:normAutofit/>
          </a:bodyPr>
          <a:lstStyle/>
          <a:p>
            <a:r>
              <a:rPr lang="en-US" sz="2400" u="sng" dirty="0">
                <a:latin typeface="Calibri" panose="020F0502020204030204" pitchFamily="34" charset="0"/>
              </a:rPr>
              <a:t>NRCS Challenges:</a:t>
            </a:r>
            <a:endParaRPr lang="en-US" sz="2400" dirty="0"/>
          </a:p>
        </p:txBody>
      </p:sp>
      <p:graphicFrame>
        <p:nvGraphicFramePr>
          <p:cNvPr id="11" name="Chart 10">
            <a:extLst>
              <a:ext uri="{FF2B5EF4-FFF2-40B4-BE49-F238E27FC236}">
                <a16:creationId xmlns:a16="http://schemas.microsoft.com/office/drawing/2014/main" id="{BCA0DB85-0B6C-4700-B8AA-D1ED66F265E7}"/>
              </a:ext>
            </a:extLst>
          </p:cNvPr>
          <p:cNvGraphicFramePr>
            <a:graphicFrameLocks/>
          </p:cNvGraphicFramePr>
          <p:nvPr>
            <p:extLst>
              <p:ext uri="{D42A27DB-BD31-4B8C-83A1-F6EECF244321}">
                <p14:modId xmlns:p14="http://schemas.microsoft.com/office/powerpoint/2010/main" val="3842569222"/>
              </p:ext>
            </p:extLst>
          </p:nvPr>
        </p:nvGraphicFramePr>
        <p:xfrm>
          <a:off x="7535986" y="2215323"/>
          <a:ext cx="4078139" cy="2620104"/>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B7CC69C2-8DC5-47B5-922A-228C0B1EB161}"/>
              </a:ext>
            </a:extLst>
          </p:cNvPr>
          <p:cNvSpPr/>
          <p:nvPr/>
        </p:nvSpPr>
        <p:spPr>
          <a:xfrm>
            <a:off x="1735950" y="2118595"/>
            <a:ext cx="6474601" cy="3170099"/>
          </a:xfrm>
          <a:prstGeom prst="rect">
            <a:avLst/>
          </a:prstGeom>
        </p:spPr>
        <p:txBody>
          <a:bodyPr wrap="square">
            <a:spAutoFit/>
          </a:bodyPr>
          <a:lstStyle/>
          <a:p>
            <a:r>
              <a:rPr lang="en-US" sz="2000" dirty="0">
                <a:solidFill>
                  <a:srgbClr val="002060"/>
                </a:solidFill>
              </a:rPr>
              <a:t>Continued growth in consecutive Farm Bills has demanded more focus on Program Delivery</a:t>
            </a:r>
          </a:p>
          <a:p>
            <a:endParaRPr lang="en-US" sz="2000" b="1" dirty="0">
              <a:solidFill>
                <a:srgbClr val="002060"/>
              </a:solidFill>
            </a:endParaRPr>
          </a:p>
          <a:p>
            <a:r>
              <a:rPr lang="en-US" sz="2000" dirty="0">
                <a:solidFill>
                  <a:srgbClr val="002060"/>
                </a:solidFill>
              </a:rPr>
              <a:t>FY18 Total Appropriations </a:t>
            </a:r>
            <a:r>
              <a:rPr lang="en-US" sz="2000" b="1" dirty="0">
                <a:solidFill>
                  <a:srgbClr val="002060"/>
                </a:solidFill>
              </a:rPr>
              <a:t>- $4.3 Billion</a:t>
            </a:r>
          </a:p>
          <a:p>
            <a:r>
              <a:rPr lang="en-US" sz="2000" dirty="0">
                <a:solidFill>
                  <a:srgbClr val="002060"/>
                </a:solidFill>
              </a:rPr>
              <a:t>FY18 – Farm Bill Mandatory Spending – </a:t>
            </a:r>
            <a:r>
              <a:rPr lang="en-US" sz="2000" b="1" dirty="0">
                <a:solidFill>
                  <a:srgbClr val="002060"/>
                </a:solidFill>
              </a:rPr>
              <a:t>83%</a:t>
            </a:r>
          </a:p>
          <a:p>
            <a:endParaRPr lang="en-US" sz="2000" b="1" dirty="0">
              <a:solidFill>
                <a:srgbClr val="002060"/>
              </a:solidFill>
            </a:endParaRPr>
          </a:p>
          <a:p>
            <a:r>
              <a:rPr lang="en-US" sz="2000" dirty="0">
                <a:solidFill>
                  <a:srgbClr val="002060"/>
                </a:solidFill>
              </a:rPr>
              <a:t>Applications      138,000 EQIP 	 14,570 CSP </a:t>
            </a:r>
          </a:p>
          <a:p>
            <a:r>
              <a:rPr lang="en-US" sz="2000" dirty="0">
                <a:solidFill>
                  <a:srgbClr val="002060"/>
                </a:solidFill>
              </a:rPr>
              <a:t>Contracts 	        38,726 EQIP       7,713 CSP                    </a:t>
            </a:r>
          </a:p>
          <a:p>
            <a:r>
              <a:rPr lang="en-US" sz="2000" dirty="0">
                <a:solidFill>
                  <a:srgbClr val="002060"/>
                </a:solidFill>
              </a:rPr>
              <a:t>Funding			  $1.63 B	    $1.35 B</a:t>
            </a:r>
          </a:p>
        </p:txBody>
      </p:sp>
      <p:sp>
        <p:nvSpPr>
          <p:cNvPr id="8" name="Title 1">
            <a:extLst>
              <a:ext uri="{FF2B5EF4-FFF2-40B4-BE49-F238E27FC236}">
                <a16:creationId xmlns:a16="http://schemas.microsoft.com/office/drawing/2014/main" id="{B0E4E261-83E7-45B0-8DBB-B86DE5689D70}"/>
              </a:ext>
            </a:extLst>
          </p:cNvPr>
          <p:cNvSpPr txBox="1">
            <a:spLocks/>
          </p:cNvSpPr>
          <p:nvPr/>
        </p:nvSpPr>
        <p:spPr>
          <a:xfrm>
            <a:off x="1615588" y="593701"/>
            <a:ext cx="8701313" cy="8211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dirty="0">
                <a:latin typeface="Calibri" panose="020F0502020204030204" pitchFamily="34" charset="0"/>
              </a:rPr>
              <a:t>Mandate (</a:t>
            </a:r>
            <a:r>
              <a:rPr lang="en-US" dirty="0"/>
              <a:t>Conservation Expansion)</a:t>
            </a:r>
          </a:p>
        </p:txBody>
      </p:sp>
      <p:sp>
        <p:nvSpPr>
          <p:cNvPr id="4" name="Rectangle 3">
            <a:extLst>
              <a:ext uri="{FF2B5EF4-FFF2-40B4-BE49-F238E27FC236}">
                <a16:creationId xmlns:a16="http://schemas.microsoft.com/office/drawing/2014/main" id="{93F4A52D-7954-407E-82DD-61FB04282332}"/>
              </a:ext>
            </a:extLst>
          </p:cNvPr>
          <p:cNvSpPr/>
          <p:nvPr/>
        </p:nvSpPr>
        <p:spPr>
          <a:xfrm>
            <a:off x="591128" y="5231745"/>
            <a:ext cx="11009745" cy="523220"/>
          </a:xfrm>
          <a:prstGeom prst="rect">
            <a:avLst/>
          </a:prstGeom>
          <a:noFill/>
        </p:spPr>
        <p:txBody>
          <a:bodyPr wrap="none" lIns="91440" tIns="45720" rIns="91440" bIns="45720">
            <a:spAutoFit/>
          </a:bodyPr>
          <a:lstStyle/>
          <a:p>
            <a:pPr algn="ctr"/>
            <a:r>
              <a:rPr lang="en-US" sz="2800" b="1" dirty="0">
                <a:solidFill>
                  <a:srgbClr val="92D050"/>
                </a:solidFill>
              </a:rPr>
              <a:t>How can we stay true to our mission and meet this new reality?</a:t>
            </a:r>
          </a:p>
        </p:txBody>
      </p:sp>
    </p:spTree>
    <p:extLst>
      <p:ext uri="{BB962C8B-B14F-4D97-AF65-F5344CB8AC3E}">
        <p14:creationId xmlns:p14="http://schemas.microsoft.com/office/powerpoint/2010/main" val="2948891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2F97-EE43-4366-9978-C8F90507CB7F}"/>
              </a:ext>
            </a:extLst>
          </p:cNvPr>
          <p:cNvSpPr>
            <a:spLocks noGrp="1"/>
          </p:cNvSpPr>
          <p:nvPr>
            <p:ph type="title"/>
          </p:nvPr>
        </p:nvSpPr>
        <p:spPr>
          <a:xfrm>
            <a:off x="4897955" y="1791831"/>
            <a:ext cx="2963984" cy="1197059"/>
          </a:xfrm>
        </p:spPr>
        <p:txBody>
          <a:bodyPr>
            <a:normAutofit/>
          </a:bodyPr>
          <a:lstStyle/>
          <a:p>
            <a:r>
              <a:rPr lang="en-US" sz="3200" dirty="0"/>
              <a:t>Level staffing numbers</a:t>
            </a:r>
          </a:p>
        </p:txBody>
      </p:sp>
      <p:sp>
        <p:nvSpPr>
          <p:cNvPr id="5" name="Slide Number Placeholder 4">
            <a:extLst>
              <a:ext uri="{FF2B5EF4-FFF2-40B4-BE49-F238E27FC236}">
                <a16:creationId xmlns:a16="http://schemas.microsoft.com/office/drawing/2014/main" id="{EC63C6BD-7C82-4346-B749-FEB44F301E72}"/>
              </a:ext>
            </a:extLst>
          </p:cNvPr>
          <p:cNvSpPr>
            <a:spLocks noGrp="1"/>
          </p:cNvSpPr>
          <p:nvPr>
            <p:ph type="sldNum" sz="quarter" idx="4"/>
          </p:nvPr>
        </p:nvSpPr>
        <p:spPr/>
        <p:txBody>
          <a:bodyPr/>
          <a:lstStyle/>
          <a:p>
            <a:fld id="{39FC9244-15B3-8F40-A6D8-795DD2FF1F30}" type="slidenum">
              <a:rPr lang="en-US" smtClean="0"/>
              <a:pPr/>
              <a:t>5</a:t>
            </a:fld>
            <a:endParaRPr lang="en-US" dirty="0"/>
          </a:p>
        </p:txBody>
      </p:sp>
      <p:pic>
        <p:nvPicPr>
          <p:cNvPr id="13" name="Content Placeholder 12">
            <a:extLst>
              <a:ext uri="{FF2B5EF4-FFF2-40B4-BE49-F238E27FC236}">
                <a16:creationId xmlns:a16="http://schemas.microsoft.com/office/drawing/2014/main" id="{301822A2-3193-4C9D-B6EC-8B4B452A8286}"/>
              </a:ext>
            </a:extLst>
          </p:cNvPr>
          <p:cNvPicPr>
            <a:picLocks noGrp="1" noChangeAspect="1"/>
          </p:cNvPicPr>
          <p:nvPr>
            <p:ph idx="1"/>
          </p:nvPr>
        </p:nvPicPr>
        <p:blipFill>
          <a:blip r:embed="rId2"/>
          <a:stretch>
            <a:fillRect/>
          </a:stretch>
        </p:blipFill>
        <p:spPr>
          <a:xfrm>
            <a:off x="7861939" y="761999"/>
            <a:ext cx="3560245" cy="4062611"/>
          </a:xfrm>
          <a:prstGeom prst="rect">
            <a:avLst/>
          </a:prstGeom>
        </p:spPr>
      </p:pic>
      <p:pic>
        <p:nvPicPr>
          <p:cNvPr id="3" name="Picture 2">
            <a:extLst>
              <a:ext uri="{FF2B5EF4-FFF2-40B4-BE49-F238E27FC236}">
                <a16:creationId xmlns:a16="http://schemas.microsoft.com/office/drawing/2014/main" id="{5E4D26B6-789D-4224-AD65-3393FFBE6FDE}"/>
              </a:ext>
            </a:extLst>
          </p:cNvPr>
          <p:cNvPicPr>
            <a:picLocks noChangeAspect="1"/>
          </p:cNvPicPr>
          <p:nvPr/>
        </p:nvPicPr>
        <p:blipFill>
          <a:blip r:embed="rId3"/>
          <a:stretch>
            <a:fillRect/>
          </a:stretch>
        </p:blipFill>
        <p:spPr>
          <a:xfrm>
            <a:off x="206770" y="914400"/>
            <a:ext cx="3560245" cy="2374239"/>
          </a:xfrm>
          <a:prstGeom prst="rect">
            <a:avLst/>
          </a:prstGeom>
        </p:spPr>
      </p:pic>
      <p:pic>
        <p:nvPicPr>
          <p:cNvPr id="6" name="Picture 5">
            <a:extLst>
              <a:ext uri="{FF2B5EF4-FFF2-40B4-BE49-F238E27FC236}">
                <a16:creationId xmlns:a16="http://schemas.microsoft.com/office/drawing/2014/main" id="{5B6FEC17-45FA-4F63-ACC7-3485D36B71DF}"/>
              </a:ext>
            </a:extLst>
          </p:cNvPr>
          <p:cNvPicPr>
            <a:picLocks noChangeAspect="1"/>
          </p:cNvPicPr>
          <p:nvPr/>
        </p:nvPicPr>
        <p:blipFill>
          <a:blip r:embed="rId4"/>
          <a:stretch>
            <a:fillRect/>
          </a:stretch>
        </p:blipFill>
        <p:spPr>
          <a:xfrm>
            <a:off x="1143000" y="3886200"/>
            <a:ext cx="4288709" cy="2577788"/>
          </a:xfrm>
          <a:prstGeom prst="rect">
            <a:avLst/>
          </a:prstGeom>
        </p:spPr>
      </p:pic>
      <p:sp>
        <p:nvSpPr>
          <p:cNvPr id="8" name="Title 1">
            <a:extLst>
              <a:ext uri="{FF2B5EF4-FFF2-40B4-BE49-F238E27FC236}">
                <a16:creationId xmlns:a16="http://schemas.microsoft.com/office/drawing/2014/main" id="{03DD707E-EF49-40BB-8DD9-4B9A3985E8BC}"/>
              </a:ext>
            </a:extLst>
          </p:cNvPr>
          <p:cNvSpPr txBox="1">
            <a:spLocks/>
          </p:cNvSpPr>
          <p:nvPr/>
        </p:nvSpPr>
        <p:spPr>
          <a:xfrm>
            <a:off x="5562600" y="4922952"/>
            <a:ext cx="3110506" cy="1197059"/>
          </a:xfrm>
          <a:prstGeom prst="rect">
            <a:avLst/>
          </a:prstGeom>
        </p:spPr>
        <p:txBody>
          <a:bodyPr vert="horz" lIns="91440" tIns="45720" rIns="91440" bIns="45720" rtlCol="0" anchor="ctr">
            <a:normAutofit fontScale="92500"/>
          </a:bodyPr>
          <a:lstStyle>
            <a:lvl1pPr algn="l" defTabSz="342900" rtl="0" eaLnBrk="1" latinLnBrk="0" hangingPunct="1">
              <a:spcBef>
                <a:spcPct val="0"/>
              </a:spcBef>
              <a:buNone/>
              <a:defRPr sz="2700" b="1" kern="1200">
                <a:solidFill>
                  <a:srgbClr val="89C32D"/>
                </a:solidFill>
                <a:latin typeface="+mj-lt"/>
                <a:ea typeface="+mj-ea"/>
                <a:cs typeface="+mj-cs"/>
              </a:defRPr>
            </a:lvl1pPr>
          </a:lstStyle>
          <a:p>
            <a:r>
              <a:rPr lang="en-US" sz="3200" dirty="0"/>
              <a:t>With much less experience</a:t>
            </a:r>
          </a:p>
        </p:txBody>
      </p:sp>
    </p:spTree>
    <p:extLst>
      <p:ext uri="{BB962C8B-B14F-4D97-AF65-F5344CB8AC3E}">
        <p14:creationId xmlns:p14="http://schemas.microsoft.com/office/powerpoint/2010/main" val="174653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txBox="1">
            <a:spLocks/>
          </p:cNvSpPr>
          <p:nvPr/>
        </p:nvSpPr>
        <p:spPr>
          <a:xfrm>
            <a:off x="1823894" y="737312"/>
            <a:ext cx="6405706" cy="806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dirty="0"/>
              <a:t>Big data and derivatives</a:t>
            </a:r>
          </a:p>
        </p:txBody>
      </p:sp>
      <p:sp>
        <p:nvSpPr>
          <p:cNvPr id="2" name="Slide Number Placeholder 1"/>
          <p:cNvSpPr>
            <a:spLocks noGrp="1"/>
          </p:cNvSpPr>
          <p:nvPr>
            <p:ph type="sldNum" sz="quarter" idx="12"/>
          </p:nvPr>
        </p:nvSpPr>
        <p:spPr/>
        <p:txBody>
          <a:bodyPr/>
          <a:lstStyle/>
          <a:p>
            <a:fld id="{39FC9244-15B3-8F40-A6D8-795DD2FF1F30}" type="slidenum">
              <a:rPr lang="en-US" smtClean="0"/>
              <a:pPr/>
              <a:t>6</a:t>
            </a:fld>
            <a:endParaRPr lang="en-US" dirty="0"/>
          </a:p>
        </p:txBody>
      </p:sp>
      <p:grpSp>
        <p:nvGrpSpPr>
          <p:cNvPr id="26" name="Group 25"/>
          <p:cNvGrpSpPr/>
          <p:nvPr/>
        </p:nvGrpSpPr>
        <p:grpSpPr>
          <a:xfrm>
            <a:off x="1075332" y="1966285"/>
            <a:ext cx="7887360" cy="4094187"/>
            <a:chOff x="805961" y="2317279"/>
            <a:chExt cx="7887360" cy="4094187"/>
          </a:xfrm>
        </p:grpSpPr>
        <p:sp>
          <p:nvSpPr>
            <p:cNvPr id="27" name="Rectangle 26">
              <a:extLst>
                <a:ext uri="{FF2B5EF4-FFF2-40B4-BE49-F238E27FC236}">
                  <a16:creationId xmlns:a16="http://schemas.microsoft.com/office/drawing/2014/main" id="{2FF52B01-918F-43D6-8AAF-0F810CDDAF43}"/>
                </a:ext>
              </a:extLst>
            </p:cNvPr>
            <p:cNvSpPr/>
            <p:nvPr/>
          </p:nvSpPr>
          <p:spPr>
            <a:xfrm rot="10800000">
              <a:off x="4654721" y="3866703"/>
              <a:ext cx="4038600" cy="2544763"/>
            </a:xfrm>
            <a:prstGeom prst="rect">
              <a:avLst/>
            </a:prstGeom>
            <a:gradFill>
              <a:gsLst>
                <a:gs pos="0">
                  <a:schemeClr val="bg2">
                    <a:lumMod val="50000"/>
                  </a:schemeClr>
                </a:gs>
                <a:gs pos="100000">
                  <a:schemeClr val="bg2">
                    <a:lumMod val="5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805961" y="2317279"/>
              <a:ext cx="7857425" cy="3816472"/>
              <a:chOff x="805961" y="2317279"/>
              <a:chExt cx="7857425" cy="3816472"/>
            </a:xfrm>
          </p:grpSpPr>
          <p:sp>
            <p:nvSpPr>
              <p:cNvPr id="29" name="Rectangle 28">
                <a:extLst>
                  <a:ext uri="{FF2B5EF4-FFF2-40B4-BE49-F238E27FC236}">
                    <a16:creationId xmlns:a16="http://schemas.microsoft.com/office/drawing/2014/main" id="{F9A50CB8-A532-4A0A-B7FF-5D29752E47AA}"/>
                  </a:ext>
                </a:extLst>
              </p:cNvPr>
              <p:cNvSpPr/>
              <p:nvPr/>
            </p:nvSpPr>
            <p:spPr>
              <a:xfrm rot="10800000">
                <a:off x="3962807" y="3588988"/>
                <a:ext cx="4038600" cy="2544763"/>
              </a:xfrm>
              <a:prstGeom prst="rect">
                <a:avLst/>
              </a:prstGeom>
              <a:gradFill>
                <a:gsLst>
                  <a:gs pos="0">
                    <a:schemeClr val="bg2">
                      <a:lumMod val="75000"/>
                    </a:schemeClr>
                  </a:gs>
                  <a:gs pos="100000">
                    <a:schemeClr val="bg2">
                      <a:lumMod val="5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46C99BE-FAD5-4A5F-872E-56274485E05E}"/>
                  </a:ext>
                </a:extLst>
              </p:cNvPr>
              <p:cNvSpPr/>
              <p:nvPr/>
            </p:nvSpPr>
            <p:spPr>
              <a:xfrm rot="10800000">
                <a:off x="3338273" y="3280452"/>
                <a:ext cx="4038600" cy="2544763"/>
              </a:xfrm>
              <a:prstGeom prst="rect">
                <a:avLst/>
              </a:prstGeom>
              <a:gradFill>
                <a:gsLst>
                  <a:gs pos="0">
                    <a:schemeClr val="tx2">
                      <a:lumMod val="60000"/>
                      <a:lumOff val="40000"/>
                    </a:schemeClr>
                  </a:gs>
                  <a:gs pos="100000">
                    <a:schemeClr val="tx2">
                      <a:lumMod val="75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304B5D1-BDDF-4A29-8B60-FCEEDD066A62}"/>
                  </a:ext>
                </a:extLst>
              </p:cNvPr>
              <p:cNvSpPr/>
              <p:nvPr/>
            </p:nvSpPr>
            <p:spPr>
              <a:xfrm rot="10800000">
                <a:off x="2566084" y="3031725"/>
                <a:ext cx="4038600" cy="2544763"/>
              </a:xfrm>
              <a:prstGeom prst="rect">
                <a:avLst/>
              </a:prstGeom>
              <a:gradFill>
                <a:gsLst>
                  <a:gs pos="0">
                    <a:schemeClr val="accent1">
                      <a:lumMod val="75000"/>
                    </a:schemeClr>
                  </a:gs>
                  <a:gs pos="100000">
                    <a:schemeClr val="accent1">
                      <a:lumMod val="40000"/>
                      <a:lumOff val="60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1D52496-86F6-463A-9319-E1B56F0C9BC5}"/>
                  </a:ext>
                </a:extLst>
              </p:cNvPr>
              <p:cNvSpPr txBox="1"/>
              <p:nvPr/>
            </p:nvSpPr>
            <p:spPr>
              <a:xfrm rot="20557087">
                <a:off x="5199631" y="5454336"/>
                <a:ext cx="3463755" cy="369332"/>
              </a:xfrm>
              <a:prstGeom prst="rect">
                <a:avLst/>
              </a:prstGeom>
              <a:noFill/>
            </p:spPr>
            <p:txBody>
              <a:bodyPr wrap="square" rtlCol="0">
                <a:spAutoFit/>
              </a:bodyPr>
              <a:lstStyle/>
              <a:p>
                <a:r>
                  <a:rPr lang="en-US" dirty="0"/>
                  <a:t>Vulnerability – Soil Compaction</a:t>
                </a:r>
              </a:p>
            </p:txBody>
          </p:sp>
          <p:sp>
            <p:nvSpPr>
              <p:cNvPr id="33" name="TextBox 32">
                <a:extLst>
                  <a:ext uri="{FF2B5EF4-FFF2-40B4-BE49-F238E27FC236}">
                    <a16:creationId xmlns:a16="http://schemas.microsoft.com/office/drawing/2014/main" id="{7158CCDE-9700-4093-9300-EA60C5BC57EC}"/>
                  </a:ext>
                </a:extLst>
              </p:cNvPr>
              <p:cNvSpPr txBox="1"/>
              <p:nvPr/>
            </p:nvSpPr>
            <p:spPr>
              <a:xfrm rot="20384815">
                <a:off x="4021008" y="4932608"/>
                <a:ext cx="2364815" cy="369332"/>
              </a:xfrm>
              <a:prstGeom prst="rect">
                <a:avLst/>
              </a:prstGeom>
              <a:noFill/>
            </p:spPr>
            <p:txBody>
              <a:bodyPr wrap="none" rtlCol="0">
                <a:spAutoFit/>
              </a:bodyPr>
              <a:lstStyle/>
              <a:p>
                <a:r>
                  <a:rPr lang="en-US" dirty="0"/>
                  <a:t>Vulnerability – Runoff</a:t>
                </a:r>
              </a:p>
            </p:txBody>
          </p:sp>
          <p:sp>
            <p:nvSpPr>
              <p:cNvPr id="34" name="TextBox 33">
                <a:extLst>
                  <a:ext uri="{FF2B5EF4-FFF2-40B4-BE49-F238E27FC236}">
                    <a16:creationId xmlns:a16="http://schemas.microsoft.com/office/drawing/2014/main" id="{C6FCB3E5-9FE1-4E59-852E-79E4E32BB4AB}"/>
                  </a:ext>
                </a:extLst>
              </p:cNvPr>
              <p:cNvSpPr txBox="1"/>
              <p:nvPr/>
            </p:nvSpPr>
            <p:spPr>
              <a:xfrm rot="20384815">
                <a:off x="3159792" y="4570105"/>
                <a:ext cx="2625462" cy="369332"/>
              </a:xfrm>
              <a:prstGeom prst="rect">
                <a:avLst/>
              </a:prstGeom>
              <a:noFill/>
            </p:spPr>
            <p:txBody>
              <a:bodyPr wrap="none" rtlCol="0">
                <a:spAutoFit/>
              </a:bodyPr>
              <a:lstStyle/>
              <a:p>
                <a:r>
                  <a:rPr lang="en-US" dirty="0"/>
                  <a:t>Vulnerability – Leaching</a:t>
                </a:r>
              </a:p>
            </p:txBody>
          </p:sp>
          <p:sp>
            <p:nvSpPr>
              <p:cNvPr id="35" name="TextBox 34">
                <a:extLst>
                  <a:ext uri="{FF2B5EF4-FFF2-40B4-BE49-F238E27FC236}">
                    <a16:creationId xmlns:a16="http://schemas.microsoft.com/office/drawing/2014/main" id="{E0AB2DB6-CFDF-4ECC-9263-C7294283A3EC}"/>
                  </a:ext>
                </a:extLst>
              </p:cNvPr>
              <p:cNvSpPr txBox="1"/>
              <p:nvPr/>
            </p:nvSpPr>
            <p:spPr>
              <a:xfrm rot="20384815">
                <a:off x="4765606" y="5193317"/>
                <a:ext cx="2484398" cy="369332"/>
              </a:xfrm>
              <a:prstGeom prst="rect">
                <a:avLst/>
              </a:prstGeom>
              <a:noFill/>
            </p:spPr>
            <p:txBody>
              <a:bodyPr wrap="none" rtlCol="0">
                <a:spAutoFit/>
              </a:bodyPr>
              <a:lstStyle/>
              <a:p>
                <a:r>
                  <a:rPr lang="en-US" dirty="0"/>
                  <a:t>Vulnerability - Erosion </a:t>
                </a:r>
              </a:p>
            </p:txBody>
          </p:sp>
          <p:sp>
            <p:nvSpPr>
              <p:cNvPr id="36" name="Rectangle 35">
                <a:extLst>
                  <a:ext uri="{FF2B5EF4-FFF2-40B4-BE49-F238E27FC236}">
                    <a16:creationId xmlns:a16="http://schemas.microsoft.com/office/drawing/2014/main" id="{66F572CF-0D6A-43EB-A6BB-C9FB9F2B98C8}"/>
                  </a:ext>
                </a:extLst>
              </p:cNvPr>
              <p:cNvSpPr/>
              <p:nvPr/>
            </p:nvSpPr>
            <p:spPr>
              <a:xfrm rot="10800000">
                <a:off x="1728528" y="2676081"/>
                <a:ext cx="4038600" cy="2544763"/>
              </a:xfrm>
              <a:prstGeom prst="rect">
                <a:avLst/>
              </a:prstGeom>
              <a:gradFill>
                <a:gsLst>
                  <a:gs pos="0">
                    <a:schemeClr val="accent2">
                      <a:lumMod val="20000"/>
                      <a:lumOff val="80000"/>
                    </a:schemeClr>
                  </a:gs>
                  <a:gs pos="100000">
                    <a:schemeClr val="accent2">
                      <a:lumMod val="75000"/>
                    </a:schemeClr>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FE3E0FC-2E20-419B-8EA4-365A09E5C7D7}"/>
                  </a:ext>
                </a:extLst>
              </p:cNvPr>
              <p:cNvSpPr/>
              <p:nvPr/>
            </p:nvSpPr>
            <p:spPr>
              <a:xfrm rot="10800000">
                <a:off x="805961" y="2317279"/>
                <a:ext cx="4038600" cy="2544763"/>
              </a:xfrm>
              <a:prstGeom prst="rect">
                <a:avLst/>
              </a:prstGeom>
              <a:gradFill>
                <a:gsLst>
                  <a:gs pos="0">
                    <a:srgbClr val="DEC5E9"/>
                  </a:gs>
                  <a:gs pos="100000">
                    <a:srgbClr val="C00000"/>
                  </a:gs>
                </a:gsLst>
              </a:gradFill>
              <a:scene3d>
                <a:camera prst="orthographicFront">
                  <a:rot lat="3028142" lon="21278756" rev="935123"/>
                </a:camera>
                <a:lightRig rig="threePt" dir="t"/>
              </a:scene3d>
              <a:sp3d z="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55949D97-E338-46F4-91D8-86239FEAB4DD}"/>
                  </a:ext>
                </a:extLst>
              </p:cNvPr>
              <p:cNvSpPr txBox="1"/>
              <p:nvPr/>
            </p:nvSpPr>
            <p:spPr>
              <a:xfrm rot="20384815">
                <a:off x="1388596" y="3927897"/>
                <a:ext cx="3044423" cy="369332"/>
              </a:xfrm>
              <a:prstGeom prst="rect">
                <a:avLst/>
              </a:prstGeom>
              <a:noFill/>
            </p:spPr>
            <p:txBody>
              <a:bodyPr wrap="none" rtlCol="0">
                <a:spAutoFit/>
              </a:bodyPr>
              <a:lstStyle/>
              <a:p>
                <a:r>
                  <a:rPr lang="en-US" dirty="0"/>
                  <a:t>Special Resource Concerns</a:t>
                </a:r>
              </a:p>
            </p:txBody>
          </p:sp>
          <p:sp>
            <p:nvSpPr>
              <p:cNvPr id="39" name="TextBox 38">
                <a:extLst>
                  <a:ext uri="{FF2B5EF4-FFF2-40B4-BE49-F238E27FC236}">
                    <a16:creationId xmlns:a16="http://schemas.microsoft.com/office/drawing/2014/main" id="{A5FF90D3-63CD-409F-BBF6-9B393F3E07EB}"/>
                  </a:ext>
                </a:extLst>
              </p:cNvPr>
              <p:cNvSpPr txBox="1"/>
              <p:nvPr/>
            </p:nvSpPr>
            <p:spPr>
              <a:xfrm rot="20384815">
                <a:off x="2452506" y="4168555"/>
                <a:ext cx="2698175" cy="369332"/>
              </a:xfrm>
              <a:prstGeom prst="rect">
                <a:avLst/>
              </a:prstGeom>
              <a:noFill/>
            </p:spPr>
            <p:txBody>
              <a:bodyPr wrap="none" rtlCol="0">
                <a:spAutoFit/>
              </a:bodyPr>
              <a:lstStyle/>
              <a:p>
                <a:r>
                  <a:rPr lang="en-US" dirty="0"/>
                  <a:t>Wildlife habitat suitability</a:t>
                </a:r>
              </a:p>
            </p:txBody>
          </p:sp>
        </p:grpSp>
      </p:grpSp>
      <p:sp>
        <p:nvSpPr>
          <p:cNvPr id="40" name="Content Placeholder 7"/>
          <p:cNvSpPr txBox="1">
            <a:spLocks/>
          </p:cNvSpPr>
          <p:nvPr/>
        </p:nvSpPr>
        <p:spPr>
          <a:xfrm>
            <a:off x="685800" y="1508476"/>
            <a:ext cx="8610599" cy="496519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b="0" dirty="0">
              <a:latin typeface="Calibri" panose="020F0502020204030204" pitchFamily="34" charset="0"/>
            </a:endParaRPr>
          </a:p>
        </p:txBody>
      </p:sp>
      <p:pic>
        <p:nvPicPr>
          <p:cNvPr id="3" name="Picture 2">
            <a:extLst>
              <a:ext uri="{FF2B5EF4-FFF2-40B4-BE49-F238E27FC236}">
                <a16:creationId xmlns:a16="http://schemas.microsoft.com/office/drawing/2014/main" id="{9274DB7B-DE4F-42AC-9D4D-861E2A94EAEF}"/>
              </a:ext>
            </a:extLst>
          </p:cNvPr>
          <p:cNvPicPr>
            <a:picLocks noChangeAspect="1"/>
          </p:cNvPicPr>
          <p:nvPr/>
        </p:nvPicPr>
        <p:blipFill>
          <a:blip r:embed="rId2"/>
          <a:stretch>
            <a:fillRect/>
          </a:stretch>
        </p:blipFill>
        <p:spPr>
          <a:xfrm>
            <a:off x="9363780" y="2414054"/>
            <a:ext cx="2761252" cy="2898260"/>
          </a:xfrm>
          <a:prstGeom prst="rect">
            <a:avLst/>
          </a:prstGeom>
        </p:spPr>
      </p:pic>
      <p:sp>
        <p:nvSpPr>
          <p:cNvPr id="5" name="Rectangle 4">
            <a:extLst>
              <a:ext uri="{FF2B5EF4-FFF2-40B4-BE49-F238E27FC236}">
                <a16:creationId xmlns:a16="http://schemas.microsoft.com/office/drawing/2014/main" id="{ED638285-AAAE-43C3-98C5-8D95152CC658}"/>
              </a:ext>
            </a:extLst>
          </p:cNvPr>
          <p:cNvSpPr/>
          <p:nvPr/>
        </p:nvSpPr>
        <p:spPr>
          <a:xfrm>
            <a:off x="339463" y="5681572"/>
            <a:ext cx="3517310"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solidFill>
                  <a:srgbClr val="002060"/>
                </a:solidFill>
              </a:rPr>
              <a:t>Land Use / Land Cover</a:t>
            </a:r>
          </a:p>
        </p:txBody>
      </p:sp>
      <p:sp>
        <p:nvSpPr>
          <p:cNvPr id="42" name="Rectangle 41">
            <a:extLst>
              <a:ext uri="{FF2B5EF4-FFF2-40B4-BE49-F238E27FC236}">
                <a16:creationId xmlns:a16="http://schemas.microsoft.com/office/drawing/2014/main" id="{015C13E1-D62F-4433-ABC6-FACB5F680021}"/>
              </a:ext>
            </a:extLst>
          </p:cNvPr>
          <p:cNvSpPr/>
          <p:nvPr/>
        </p:nvSpPr>
        <p:spPr>
          <a:xfrm>
            <a:off x="8108572" y="5820298"/>
            <a:ext cx="1125629"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solidFill>
                  <a:srgbClr val="002060"/>
                </a:solidFill>
              </a:rPr>
              <a:t>LiDAR</a:t>
            </a:r>
            <a:endParaRPr lang="en-US" sz="2400" b="1" dirty="0">
              <a:ln/>
              <a:solidFill>
                <a:srgbClr val="002060"/>
              </a:solidFill>
            </a:endParaRPr>
          </a:p>
        </p:txBody>
      </p:sp>
      <p:sp>
        <p:nvSpPr>
          <p:cNvPr id="6" name="Rectangle 5">
            <a:extLst>
              <a:ext uri="{FF2B5EF4-FFF2-40B4-BE49-F238E27FC236}">
                <a16:creationId xmlns:a16="http://schemas.microsoft.com/office/drawing/2014/main" id="{CCCA8885-DE52-4C45-93DC-7F5EA2F9B0FF}"/>
              </a:ext>
            </a:extLst>
          </p:cNvPr>
          <p:cNvSpPr/>
          <p:nvPr/>
        </p:nvSpPr>
        <p:spPr>
          <a:xfrm>
            <a:off x="1034181" y="1821965"/>
            <a:ext cx="1042273" cy="523220"/>
          </a:xfrm>
          <a:prstGeom prst="rect">
            <a:avLst/>
          </a:prstGeom>
        </p:spPr>
        <p:txBody>
          <a:bodyPr wrap="none">
            <a:spAutoFit/>
          </a:bodyPr>
          <a:lstStyle/>
          <a:p>
            <a:pPr algn="ctr"/>
            <a:r>
              <a:rPr lang="en-US" sz="2800" b="1" dirty="0">
                <a:solidFill>
                  <a:srgbClr val="002060"/>
                </a:solidFill>
              </a:rPr>
              <a:t>Soils</a:t>
            </a:r>
          </a:p>
        </p:txBody>
      </p:sp>
      <p:sp>
        <p:nvSpPr>
          <p:cNvPr id="43" name="Rectangle 42">
            <a:extLst>
              <a:ext uri="{FF2B5EF4-FFF2-40B4-BE49-F238E27FC236}">
                <a16:creationId xmlns:a16="http://schemas.microsoft.com/office/drawing/2014/main" id="{337C299E-9AE5-443A-935C-C9E65EA8FD9D}"/>
              </a:ext>
            </a:extLst>
          </p:cNvPr>
          <p:cNvSpPr/>
          <p:nvPr/>
        </p:nvSpPr>
        <p:spPr>
          <a:xfrm>
            <a:off x="6575161" y="1615816"/>
            <a:ext cx="2398221"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solidFill>
                  <a:srgbClr val="002060"/>
                </a:solidFill>
              </a:rPr>
              <a:t>Water Features</a:t>
            </a:r>
          </a:p>
        </p:txBody>
      </p:sp>
    </p:spTree>
    <p:extLst>
      <p:ext uri="{BB962C8B-B14F-4D97-AF65-F5344CB8AC3E}">
        <p14:creationId xmlns:p14="http://schemas.microsoft.com/office/powerpoint/2010/main" val="21892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6E98-5A45-4E61-A179-1AD645C72773}"/>
              </a:ext>
            </a:extLst>
          </p:cNvPr>
          <p:cNvSpPr>
            <a:spLocks noGrp="1"/>
          </p:cNvSpPr>
          <p:nvPr>
            <p:ph type="title"/>
          </p:nvPr>
        </p:nvSpPr>
        <p:spPr>
          <a:xfrm>
            <a:off x="974035" y="606456"/>
            <a:ext cx="10972800" cy="943708"/>
          </a:xfrm>
        </p:spPr>
        <p:txBody>
          <a:bodyPr>
            <a:normAutofit/>
          </a:bodyPr>
          <a:lstStyle/>
          <a:p>
            <a:r>
              <a:rPr lang="en-US" sz="4000" dirty="0"/>
              <a:t>Decision Support Systems</a:t>
            </a:r>
          </a:p>
        </p:txBody>
      </p:sp>
      <p:sp>
        <p:nvSpPr>
          <p:cNvPr id="6" name="Text Placeholder 6">
            <a:extLst>
              <a:ext uri="{FF2B5EF4-FFF2-40B4-BE49-F238E27FC236}">
                <a16:creationId xmlns:a16="http://schemas.microsoft.com/office/drawing/2014/main" id="{8474E2C7-FD8D-4479-BE1F-87D6F9A97652}"/>
              </a:ext>
            </a:extLst>
          </p:cNvPr>
          <p:cNvSpPr>
            <a:spLocks noGrp="1"/>
          </p:cNvSpPr>
          <p:nvPr>
            <p:ph idx="1"/>
          </p:nvPr>
        </p:nvSpPr>
        <p:spPr>
          <a:xfrm>
            <a:off x="349085" y="1414588"/>
            <a:ext cx="10308492" cy="4876797"/>
          </a:xfrm>
        </p:spPr>
        <p:txBody>
          <a:bodyPr>
            <a:noAutofit/>
          </a:bodyPr>
          <a:lstStyle/>
          <a:p>
            <a:r>
              <a:rPr lang="en-US" sz="2400" dirty="0"/>
              <a:t>DFN: A decision support system (DSS) is a </a:t>
            </a:r>
            <a:r>
              <a:rPr lang="en-US" sz="2400" dirty="0">
                <a:solidFill>
                  <a:srgbClr val="FF0000"/>
                </a:solidFill>
              </a:rPr>
              <a:t>computerized program </a:t>
            </a:r>
            <a:r>
              <a:rPr lang="en-US" sz="2400" dirty="0"/>
              <a:t>used to </a:t>
            </a:r>
            <a:r>
              <a:rPr lang="en-US" sz="2400" dirty="0">
                <a:solidFill>
                  <a:srgbClr val="FF0000"/>
                </a:solidFill>
              </a:rPr>
              <a:t>support</a:t>
            </a:r>
            <a:r>
              <a:rPr lang="en-US" sz="2400" dirty="0"/>
              <a:t> </a:t>
            </a:r>
            <a:r>
              <a:rPr lang="en-US" sz="2400" dirty="0">
                <a:solidFill>
                  <a:srgbClr val="FF0000"/>
                </a:solidFill>
              </a:rPr>
              <a:t>determinations</a:t>
            </a:r>
            <a:r>
              <a:rPr lang="en-US" sz="2400" dirty="0"/>
              <a:t>, </a:t>
            </a:r>
            <a:r>
              <a:rPr lang="en-US" sz="2400" dirty="0">
                <a:solidFill>
                  <a:srgbClr val="FF0000"/>
                </a:solidFill>
              </a:rPr>
              <a:t>judgments</a:t>
            </a:r>
            <a:r>
              <a:rPr lang="en-US" sz="2400" dirty="0"/>
              <a:t>, and </a:t>
            </a:r>
            <a:r>
              <a:rPr lang="en-US" sz="2400" dirty="0">
                <a:solidFill>
                  <a:srgbClr val="FF0000"/>
                </a:solidFill>
              </a:rPr>
              <a:t>courses of action </a:t>
            </a:r>
            <a:r>
              <a:rPr lang="en-US" sz="2400" dirty="0"/>
              <a:t>… </a:t>
            </a:r>
            <a:r>
              <a:rPr lang="en-US" sz="1000" b="0" dirty="0">
                <a:solidFill>
                  <a:schemeClr val="tx1"/>
                </a:solidFill>
              </a:rPr>
              <a:t>(</a:t>
            </a:r>
            <a:r>
              <a:rPr lang="en-US" sz="1000" b="0" dirty="0">
                <a:solidFill>
                  <a:schemeClr val="tx1"/>
                </a:solidFill>
                <a:hlinkClick r:id="rId3"/>
              </a:rPr>
              <a:t>https://www.investopedia.com/terms/d/decision-support-system.asp</a:t>
            </a:r>
            <a:r>
              <a:rPr lang="en-US" sz="1000" b="0" dirty="0">
                <a:solidFill>
                  <a:schemeClr val="tx1"/>
                </a:solidFill>
              </a:rPr>
              <a:t>)</a:t>
            </a:r>
          </a:p>
          <a:p>
            <a:endParaRPr lang="en-US" sz="1000" b="0" dirty="0">
              <a:solidFill>
                <a:schemeClr val="tx1"/>
              </a:solidFill>
            </a:endParaRPr>
          </a:p>
          <a:p>
            <a:pPr marL="342900" indent="-342900">
              <a:buFont typeface="Arial" panose="020B0604020202020204" pitchFamily="34" charset="0"/>
              <a:buChar char="•"/>
            </a:pPr>
            <a:r>
              <a:rPr lang="en-US" sz="2400" dirty="0">
                <a:solidFill>
                  <a:srgbClr val="002060"/>
                </a:solidFill>
              </a:rPr>
              <a:t>Why use a DSS?</a:t>
            </a:r>
          </a:p>
          <a:p>
            <a:pPr marL="900113" lvl="1" indent="-342900">
              <a:buFont typeface="Arial" panose="020B0604020202020204" pitchFamily="34" charset="0"/>
              <a:buChar char="•"/>
            </a:pPr>
            <a:r>
              <a:rPr lang="en-US" sz="2100" dirty="0">
                <a:solidFill>
                  <a:srgbClr val="002060"/>
                </a:solidFill>
              </a:rPr>
              <a:t>Easily access data and information (knowledge) about new situations and circumstances</a:t>
            </a:r>
          </a:p>
          <a:p>
            <a:pPr marL="900113" lvl="1" indent="-342900">
              <a:buFont typeface="Arial" panose="020B0604020202020204" pitchFamily="34" charset="0"/>
              <a:buChar char="•"/>
            </a:pPr>
            <a:r>
              <a:rPr lang="en-US" sz="2100" dirty="0">
                <a:solidFill>
                  <a:srgbClr val="002060"/>
                </a:solidFill>
              </a:rPr>
              <a:t>Determine most appropriate / likely to succeed course of action</a:t>
            </a:r>
          </a:p>
          <a:p>
            <a:pPr marL="900113" lvl="1" indent="-342900">
              <a:buFont typeface="Arial" panose="020B0604020202020204" pitchFamily="34" charset="0"/>
              <a:buChar char="•"/>
            </a:pPr>
            <a:r>
              <a:rPr lang="en-US" sz="2100" dirty="0">
                <a:solidFill>
                  <a:srgbClr val="002060"/>
                </a:solidFill>
              </a:rPr>
              <a:t>Rank and prioritize activities</a:t>
            </a:r>
            <a:endParaRPr lang="en-US" sz="2400" dirty="0">
              <a:solidFill>
                <a:srgbClr val="002060"/>
              </a:solidFill>
            </a:endParaRPr>
          </a:p>
          <a:p>
            <a:pPr marL="342900" indent="-342900">
              <a:buFont typeface="Arial" panose="020B0604020202020204" pitchFamily="34" charset="0"/>
              <a:buChar char="•"/>
            </a:pPr>
            <a:r>
              <a:rPr lang="en-US" sz="2400" dirty="0">
                <a:solidFill>
                  <a:srgbClr val="002060"/>
                </a:solidFill>
              </a:rPr>
              <a:t>Benefits</a:t>
            </a:r>
          </a:p>
          <a:p>
            <a:pPr marL="900113" lvl="1" indent="-342900">
              <a:buFont typeface="Arial" panose="020B0604020202020204" pitchFamily="34" charset="0"/>
              <a:buChar char="•"/>
            </a:pPr>
            <a:r>
              <a:rPr lang="en-US" sz="2100" dirty="0">
                <a:solidFill>
                  <a:srgbClr val="002060"/>
                </a:solidFill>
              </a:rPr>
              <a:t>Efficiency – make a decision more quickly</a:t>
            </a:r>
          </a:p>
          <a:p>
            <a:pPr marL="900113" lvl="1" indent="-342900">
              <a:buFont typeface="Arial" panose="020B0604020202020204" pitchFamily="34" charset="0"/>
              <a:buChar char="•"/>
            </a:pPr>
            <a:r>
              <a:rPr lang="en-US" sz="2100" dirty="0">
                <a:solidFill>
                  <a:srgbClr val="002060"/>
                </a:solidFill>
              </a:rPr>
              <a:t>Consistency – make similar decisions in similar situation</a:t>
            </a:r>
          </a:p>
          <a:p>
            <a:pPr marL="900113" lvl="1" indent="-342900">
              <a:buFont typeface="Arial" panose="020B0604020202020204" pitchFamily="34" charset="0"/>
              <a:buChar char="•"/>
            </a:pPr>
            <a:r>
              <a:rPr lang="en-US" sz="2100" dirty="0">
                <a:solidFill>
                  <a:srgbClr val="002060"/>
                </a:solidFill>
              </a:rPr>
              <a:t>Documentation – what was the recommended action and why</a:t>
            </a:r>
          </a:p>
        </p:txBody>
      </p:sp>
      <p:pic>
        <p:nvPicPr>
          <p:cNvPr id="11" name="Picture 10">
            <a:extLst>
              <a:ext uri="{FF2B5EF4-FFF2-40B4-BE49-F238E27FC236}">
                <a16:creationId xmlns:a16="http://schemas.microsoft.com/office/drawing/2014/main" id="{B366B026-C028-4255-9569-1976511B8AC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28509" y="2999810"/>
            <a:ext cx="2934891" cy="2443602"/>
          </a:xfrm>
          <a:prstGeom prst="rect">
            <a:avLst/>
          </a:prstGeom>
        </p:spPr>
      </p:pic>
    </p:spTree>
    <p:extLst>
      <p:ext uri="{BB962C8B-B14F-4D97-AF65-F5344CB8AC3E}">
        <p14:creationId xmlns:p14="http://schemas.microsoft.com/office/powerpoint/2010/main" val="194915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A67DAB-D5F8-47CC-9AF8-E52ADC67B483}"/>
              </a:ext>
            </a:extLst>
          </p:cNvPr>
          <p:cNvSpPr>
            <a:spLocks noGrp="1"/>
          </p:cNvSpPr>
          <p:nvPr>
            <p:ph idx="1"/>
          </p:nvPr>
        </p:nvSpPr>
        <p:spPr>
          <a:xfrm>
            <a:off x="1008184" y="1219200"/>
            <a:ext cx="10175632" cy="4525963"/>
          </a:xfrm>
        </p:spPr>
        <p:txBody>
          <a:bodyPr>
            <a:normAutofit/>
          </a:bodyPr>
          <a:lstStyle/>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onservation</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ssessment</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R</a:t>
            </a:r>
            <a:r>
              <a:rPr lang="en-US" sz="4400" dirty="0">
                <a:latin typeface="Calibri" panose="020F0502020204030204" pitchFamily="34" charset="0"/>
                <a:cs typeface="Calibri" panose="020F0502020204030204" pitchFamily="34" charset="0"/>
              </a:rPr>
              <a:t>anking </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T</a:t>
            </a:r>
            <a:r>
              <a:rPr lang="en-US" sz="4400" dirty="0">
                <a:latin typeface="Calibri" panose="020F0502020204030204" pitchFamily="34" charset="0"/>
                <a:cs typeface="Calibri" panose="020F0502020204030204" pitchFamily="34" charset="0"/>
              </a:rPr>
              <a:t>ool</a:t>
            </a:r>
            <a:endParaRPr lang="en-US" sz="4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4"/>
          </p:nvPr>
        </p:nvSpPr>
        <p:spPr/>
        <p:txBody>
          <a:bodyPr/>
          <a:lstStyle/>
          <a:p>
            <a:fld id="{4219272A-714B-4394-91B3-C883D28F4F8C}" type="slidenum">
              <a:rPr lang="en-US" smtClean="0">
                <a:latin typeface="Calibri" panose="020F0502020204030204" pitchFamily="34" charset="0"/>
                <a:cs typeface="Calibri" panose="020F0502020204030204" pitchFamily="34" charset="0"/>
              </a:rPr>
              <a:t>8</a:t>
            </a:fld>
            <a:endParaRPr 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129E235-3C1C-4D2D-8CC1-1CFBB2AAA25D}"/>
              </a:ext>
            </a:extLst>
          </p:cNvPr>
          <p:cNvSpPr txBox="1"/>
          <p:nvPr/>
        </p:nvSpPr>
        <p:spPr>
          <a:xfrm>
            <a:off x="5503773" y="1721548"/>
            <a:ext cx="490241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of business practices to </a:t>
            </a:r>
            <a:r>
              <a:rPr lang="en-US" sz="2400" i="1" u="sng"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streamline</a:t>
            </a:r>
            <a:r>
              <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400"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Conservation Planning and Program Delivery</a:t>
            </a:r>
          </a:p>
          <a:p>
            <a:pPr marL="342900" indent="-342900">
              <a:buFont typeface="Arial" panose="020B0604020202020204" pitchFamily="34" charset="0"/>
              <a:buChar char="•"/>
            </a:pPr>
            <a:r>
              <a:rPr lang="en-US" sz="2400"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Neutral </a:t>
            </a:r>
            <a:r>
              <a:rPr lang="en-US"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Decision Support System</a:t>
            </a:r>
            <a:r>
              <a:rPr lang="en-US" sz="2400"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software application</a:t>
            </a:r>
          </a:p>
          <a:p>
            <a:pPr marL="342900" indent="-342900">
              <a:buFont typeface="Arial" panose="020B0604020202020204" pitchFamily="34" charset="0"/>
              <a:buChar char="•"/>
            </a:pP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89DF47-2667-444B-885C-E91A0E411F93}"/>
              </a:ext>
            </a:extLst>
          </p:cNvPr>
          <p:cNvPicPr>
            <a:picLocks noChangeAspect="1"/>
          </p:cNvPicPr>
          <p:nvPr/>
        </p:nvPicPr>
        <p:blipFill>
          <a:blip r:embed="rId3"/>
          <a:stretch>
            <a:fillRect/>
          </a:stretch>
        </p:blipFill>
        <p:spPr>
          <a:xfrm>
            <a:off x="3886200" y="4160803"/>
            <a:ext cx="3472961" cy="2315307"/>
          </a:xfrm>
          <a:prstGeom prst="rect">
            <a:avLst/>
          </a:prstGeom>
        </p:spPr>
      </p:pic>
      <p:sp>
        <p:nvSpPr>
          <p:cNvPr id="8" name="Rectangle 7">
            <a:extLst>
              <a:ext uri="{FF2B5EF4-FFF2-40B4-BE49-F238E27FC236}">
                <a16:creationId xmlns:a16="http://schemas.microsoft.com/office/drawing/2014/main" id="{66453924-B10C-4FFE-BA42-3DF48CF0C909}"/>
              </a:ext>
            </a:extLst>
          </p:cNvPr>
          <p:cNvSpPr/>
          <p:nvPr/>
        </p:nvSpPr>
        <p:spPr>
          <a:xfrm>
            <a:off x="7794599" y="4419601"/>
            <a:ext cx="2442578" cy="1200329"/>
          </a:xfrm>
          <a:prstGeom prst="rect">
            <a:avLst/>
          </a:prstGeom>
          <a:noFill/>
          <a:ln>
            <a:noFill/>
          </a:ln>
        </p:spPr>
        <p:txBody>
          <a:bodyPr wrap="square" lIns="91440" tIns="45720" rIns="91440" bIns="45720">
            <a:spAutoFit/>
            <a:scene3d>
              <a:camera prst="orthographicFront"/>
              <a:lightRig rig="soft" dir="t">
                <a:rot lat="0" lon="0" rev="15600000"/>
              </a:lightRig>
            </a:scene3d>
            <a:sp3d prstMaterial="softEdge"/>
          </a:bodyPr>
          <a:lstStyle/>
          <a:p>
            <a:r>
              <a:rPr lang="en-US" sz="2400" b="1" dirty="0">
                <a:ln/>
                <a:solidFill>
                  <a:schemeClr val="accent4"/>
                </a:solidFill>
                <a:latin typeface="Calibri" panose="020F0502020204030204" pitchFamily="34" charset="0"/>
                <a:cs typeface="Calibri" panose="020F0502020204030204" pitchFamily="34" charset="0"/>
              </a:rPr>
              <a:t>Any USDA Conservation Program!</a:t>
            </a:r>
          </a:p>
        </p:txBody>
      </p:sp>
    </p:spTree>
    <p:extLst>
      <p:ext uri="{BB962C8B-B14F-4D97-AF65-F5344CB8AC3E}">
        <p14:creationId xmlns:p14="http://schemas.microsoft.com/office/powerpoint/2010/main" val="279404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01312F-7632-4475-9104-15D73E792706}"/>
              </a:ext>
            </a:extLst>
          </p:cNvPr>
          <p:cNvSpPr txBox="1">
            <a:spLocks/>
          </p:cNvSpPr>
          <p:nvPr/>
        </p:nvSpPr>
        <p:spPr>
          <a:xfrm>
            <a:off x="5753583" y="1667539"/>
            <a:ext cx="4615423" cy="64373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r>
              <a:rPr lang="en-US" dirty="0"/>
              <a:t>CART Components</a:t>
            </a:r>
          </a:p>
        </p:txBody>
      </p:sp>
      <p:cxnSp>
        <p:nvCxnSpPr>
          <p:cNvPr id="6" name="Straight Arrow Connector 5">
            <a:extLst>
              <a:ext uri="{FF2B5EF4-FFF2-40B4-BE49-F238E27FC236}">
                <a16:creationId xmlns:a16="http://schemas.microsoft.com/office/drawing/2014/main" id="{EA058F91-971D-4646-AAA5-323F160A37E2}"/>
              </a:ext>
            </a:extLst>
          </p:cNvPr>
          <p:cNvCxnSpPr>
            <a:cxnSpLocks/>
            <a:stCxn id="8" idx="3"/>
            <a:endCxn id="9" idx="1"/>
          </p:cNvCxnSpPr>
          <p:nvPr/>
        </p:nvCxnSpPr>
        <p:spPr>
          <a:xfrm>
            <a:off x="7558932" y="4126968"/>
            <a:ext cx="612318" cy="0"/>
          </a:xfrm>
          <a:prstGeom prst="straightConnector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836BC80-CA4A-463A-920E-06426D7F07FD}"/>
              </a:ext>
            </a:extLst>
          </p:cNvPr>
          <p:cNvGrpSpPr/>
          <p:nvPr/>
        </p:nvGrpSpPr>
        <p:grpSpPr>
          <a:xfrm>
            <a:off x="838200" y="762000"/>
            <a:ext cx="9753599" cy="5715000"/>
            <a:chOff x="1806033" y="1616250"/>
            <a:chExt cx="8105877" cy="4689444"/>
          </a:xfrm>
        </p:grpSpPr>
        <p:grpSp>
          <p:nvGrpSpPr>
            <p:cNvPr id="7" name="Group 6">
              <a:extLst>
                <a:ext uri="{FF2B5EF4-FFF2-40B4-BE49-F238E27FC236}">
                  <a16:creationId xmlns:a16="http://schemas.microsoft.com/office/drawing/2014/main" id="{35F4319B-1E39-47E8-BE39-9E424040088E}"/>
                </a:ext>
              </a:extLst>
            </p:cNvPr>
            <p:cNvGrpSpPr/>
            <p:nvPr/>
          </p:nvGrpSpPr>
          <p:grpSpPr>
            <a:xfrm>
              <a:off x="1806033" y="1616250"/>
              <a:ext cx="8105877" cy="4689444"/>
              <a:chOff x="-38417" y="1023188"/>
              <a:chExt cx="4608622" cy="2399610"/>
            </a:xfrm>
          </p:grpSpPr>
          <p:sp>
            <p:nvSpPr>
              <p:cNvPr id="8" name="Rounded Rectangle 3">
                <a:extLst>
                  <a:ext uri="{FF2B5EF4-FFF2-40B4-BE49-F238E27FC236}">
                    <a16:creationId xmlns:a16="http://schemas.microsoft.com/office/drawing/2014/main" id="{610EC43E-96C2-458D-9270-8FF68E2E9EFF}"/>
                  </a:ext>
                </a:extLst>
              </p:cNvPr>
              <p:cNvSpPr/>
              <p:nvPr/>
            </p:nvSpPr>
            <p:spPr>
              <a:xfrm>
                <a:off x="1844144" y="2060128"/>
                <a:ext cx="1293017" cy="7518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CA </a:t>
                </a:r>
                <a:br>
                  <a:rPr lang="en-US" sz="1350" dirty="0"/>
                </a:br>
                <a:r>
                  <a:rPr lang="en-US" sz="1350" dirty="0"/>
                  <a:t>Conservation Assessment</a:t>
                </a:r>
              </a:p>
            </p:txBody>
          </p:sp>
          <p:sp>
            <p:nvSpPr>
              <p:cNvPr id="9" name="Rounded Rectangle 4">
                <a:extLst>
                  <a:ext uri="{FF2B5EF4-FFF2-40B4-BE49-F238E27FC236}">
                    <a16:creationId xmlns:a16="http://schemas.microsoft.com/office/drawing/2014/main" id="{41BC9C16-85B6-4454-890E-A78ED4687CE7}"/>
                  </a:ext>
                </a:extLst>
              </p:cNvPr>
              <p:cNvSpPr/>
              <p:nvPr/>
            </p:nvSpPr>
            <p:spPr>
              <a:xfrm>
                <a:off x="3426484" y="2060128"/>
                <a:ext cx="967488" cy="75188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RT</a:t>
                </a:r>
                <a:r>
                  <a:rPr lang="en-US" sz="1350" dirty="0"/>
                  <a:t> </a:t>
                </a:r>
              </a:p>
              <a:p>
                <a:pPr algn="ctr"/>
                <a:r>
                  <a:rPr lang="en-US" sz="1350" dirty="0"/>
                  <a:t>Ranking Tool</a:t>
                </a:r>
              </a:p>
            </p:txBody>
          </p:sp>
          <p:sp>
            <p:nvSpPr>
              <p:cNvPr id="10" name="Rounded Rectangle 6">
                <a:extLst>
                  <a:ext uri="{FF2B5EF4-FFF2-40B4-BE49-F238E27FC236}">
                    <a16:creationId xmlns:a16="http://schemas.microsoft.com/office/drawing/2014/main" id="{66CE6CBE-8E88-42A2-874D-4047EC297007}"/>
                  </a:ext>
                </a:extLst>
              </p:cNvPr>
              <p:cNvSpPr/>
              <p:nvPr/>
            </p:nvSpPr>
            <p:spPr>
              <a:xfrm>
                <a:off x="404677" y="2833439"/>
                <a:ext cx="1243013" cy="376029"/>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Site-specific data</a:t>
                </a:r>
              </a:p>
            </p:txBody>
          </p:sp>
          <p:cxnSp>
            <p:nvCxnSpPr>
              <p:cNvPr id="11" name="Straight Arrow Connector 10">
                <a:extLst>
                  <a:ext uri="{FF2B5EF4-FFF2-40B4-BE49-F238E27FC236}">
                    <a16:creationId xmlns:a16="http://schemas.microsoft.com/office/drawing/2014/main" id="{1D8C6449-08D2-4189-AB36-E82F789F9B55}"/>
                  </a:ext>
                </a:extLst>
              </p:cNvPr>
              <p:cNvCxnSpPr>
                <a:cxnSpLocks/>
              </p:cNvCxnSpPr>
              <p:nvPr/>
            </p:nvCxnSpPr>
            <p:spPr>
              <a:xfrm flipV="1">
                <a:off x="1626259" y="2743854"/>
                <a:ext cx="217884" cy="16638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5F8035-1D75-46D5-8674-12807C01A6C8}"/>
                  </a:ext>
                </a:extLst>
              </p:cNvPr>
              <p:cNvCxnSpPr/>
              <p:nvPr/>
            </p:nvCxnSpPr>
            <p:spPr>
              <a:xfrm>
                <a:off x="1669827" y="2005766"/>
                <a:ext cx="167879" cy="12858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5">
                <a:extLst>
                  <a:ext uri="{FF2B5EF4-FFF2-40B4-BE49-F238E27FC236}">
                    <a16:creationId xmlns:a16="http://schemas.microsoft.com/office/drawing/2014/main" id="{ABB42AC6-A021-4A3B-A7D7-BDAAEB1B1564}"/>
                  </a:ext>
                </a:extLst>
              </p:cNvPr>
              <p:cNvSpPr/>
              <p:nvPr/>
            </p:nvSpPr>
            <p:spPr>
              <a:xfrm>
                <a:off x="439426" y="1403405"/>
                <a:ext cx="1260872" cy="61436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Spatial data &amp; derivatives </a:t>
                </a:r>
              </a:p>
              <a:p>
                <a:pPr algn="ctr"/>
                <a:r>
                  <a:rPr lang="en-US" sz="1350" dirty="0"/>
                  <a:t>(aka “Big Data)</a:t>
                </a:r>
              </a:p>
            </p:txBody>
          </p:sp>
          <p:sp>
            <p:nvSpPr>
              <p:cNvPr id="15" name="Rectangle 14">
                <a:extLst>
                  <a:ext uri="{FF2B5EF4-FFF2-40B4-BE49-F238E27FC236}">
                    <a16:creationId xmlns:a16="http://schemas.microsoft.com/office/drawing/2014/main" id="{75B61BB7-F137-450B-80F9-77DA5D4EA60F}"/>
                  </a:ext>
                </a:extLst>
              </p:cNvPr>
              <p:cNvSpPr/>
              <p:nvPr/>
            </p:nvSpPr>
            <p:spPr>
              <a:xfrm>
                <a:off x="-38417" y="1023188"/>
                <a:ext cx="4608622" cy="239961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cxnSp>
          <p:nvCxnSpPr>
            <p:cNvPr id="16" name="Straight Arrow Connector 15">
              <a:extLst>
                <a:ext uri="{FF2B5EF4-FFF2-40B4-BE49-F238E27FC236}">
                  <a16:creationId xmlns:a16="http://schemas.microsoft.com/office/drawing/2014/main" id="{95E1C86C-9B13-4873-983E-6A258D3D6CB6}"/>
                </a:ext>
              </a:extLst>
            </p:cNvPr>
            <p:cNvCxnSpPr>
              <a:cxnSpLocks/>
              <a:stCxn id="18" idx="3"/>
              <a:endCxn id="19" idx="1"/>
            </p:cNvCxnSpPr>
            <p:nvPr/>
          </p:nvCxnSpPr>
          <p:spPr>
            <a:xfrm>
              <a:off x="7391400" y="4377374"/>
              <a:ext cx="508876" cy="0"/>
            </a:xfrm>
            <a:prstGeom prst="straightConnector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BFA00A62-D312-4794-91C6-8197CF6A5ED5}"/>
                </a:ext>
              </a:extLst>
            </p:cNvPr>
            <p:cNvSpPr/>
            <p:nvPr/>
          </p:nvSpPr>
          <p:spPr>
            <a:xfrm>
              <a:off x="5117176" y="3642693"/>
              <a:ext cx="2274224" cy="146936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CA </a:t>
              </a:r>
              <a:br>
                <a:rPr lang="en-US" sz="1350" dirty="0"/>
              </a:br>
              <a:r>
                <a:rPr lang="en-US" sz="1350" dirty="0"/>
                <a:t>Conservation Assessment</a:t>
              </a:r>
            </a:p>
          </p:txBody>
        </p:sp>
        <p:sp>
          <p:nvSpPr>
            <p:cNvPr id="19" name="Rounded Rectangle 4">
              <a:extLst>
                <a:ext uri="{FF2B5EF4-FFF2-40B4-BE49-F238E27FC236}">
                  <a16:creationId xmlns:a16="http://schemas.microsoft.com/office/drawing/2014/main" id="{54547A0D-1AA8-4B82-93E3-602AD5E29AF3}"/>
                </a:ext>
              </a:extLst>
            </p:cNvPr>
            <p:cNvSpPr/>
            <p:nvPr/>
          </p:nvSpPr>
          <p:spPr>
            <a:xfrm>
              <a:off x="7900276" y="3642693"/>
              <a:ext cx="1701667" cy="146936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RT</a:t>
              </a:r>
              <a:r>
                <a:rPr lang="en-US" sz="1350" dirty="0"/>
                <a:t> </a:t>
              </a:r>
            </a:p>
            <a:p>
              <a:pPr algn="ctr"/>
              <a:r>
                <a:rPr lang="en-US" sz="1350" dirty="0"/>
                <a:t>Ranking Tool</a:t>
              </a:r>
            </a:p>
          </p:txBody>
        </p:sp>
        <p:sp>
          <p:nvSpPr>
            <p:cNvPr id="20" name="Rounded Rectangle 6">
              <a:extLst>
                <a:ext uri="{FF2B5EF4-FFF2-40B4-BE49-F238E27FC236}">
                  <a16:creationId xmlns:a16="http://schemas.microsoft.com/office/drawing/2014/main" id="{735571E8-81C7-4ECF-A244-A8EEE93EA3DA}"/>
                </a:ext>
              </a:extLst>
            </p:cNvPr>
            <p:cNvSpPr/>
            <p:nvPr/>
          </p:nvSpPr>
          <p:spPr>
            <a:xfrm>
              <a:off x="2571293" y="4737038"/>
              <a:ext cx="2186274" cy="115175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Site-specific data</a:t>
              </a:r>
            </a:p>
          </p:txBody>
        </p:sp>
        <p:cxnSp>
          <p:nvCxnSpPr>
            <p:cNvPr id="21" name="Straight Arrow Connector 20">
              <a:extLst>
                <a:ext uri="{FF2B5EF4-FFF2-40B4-BE49-F238E27FC236}">
                  <a16:creationId xmlns:a16="http://schemas.microsoft.com/office/drawing/2014/main" id="{ECB3037C-DDA5-4354-9B6D-2316D43DC509}"/>
                </a:ext>
              </a:extLst>
            </p:cNvPr>
            <p:cNvCxnSpPr>
              <a:cxnSpLocks/>
            </p:cNvCxnSpPr>
            <p:nvPr/>
          </p:nvCxnSpPr>
          <p:spPr>
            <a:xfrm flipV="1">
              <a:off x="4733949" y="4978866"/>
              <a:ext cx="383225" cy="32515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63AA1D-DE9B-4F3D-937C-6FEAA30CD470}"/>
                </a:ext>
              </a:extLst>
            </p:cNvPr>
            <p:cNvCxnSpPr/>
            <p:nvPr/>
          </p:nvCxnSpPr>
          <p:spPr>
            <a:xfrm>
              <a:off x="4810579" y="3536456"/>
              <a:ext cx="295274" cy="25129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052850C6-CA33-420F-A6BE-E2F853E9E4B7}"/>
                </a:ext>
              </a:extLst>
            </p:cNvPr>
            <p:cNvSpPr/>
            <p:nvPr/>
          </p:nvSpPr>
          <p:spPr>
            <a:xfrm rot="13381736">
              <a:off x="2216758" y="2047620"/>
              <a:ext cx="2956024" cy="3828467"/>
            </a:xfrm>
            <a:prstGeom prst="arc">
              <a:avLst>
                <a:gd name="adj1" fmla="val 15877742"/>
                <a:gd name="adj2" fmla="val 0"/>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Rounded Rectangle 5">
              <a:extLst>
                <a:ext uri="{FF2B5EF4-FFF2-40B4-BE49-F238E27FC236}">
                  <a16:creationId xmlns:a16="http://schemas.microsoft.com/office/drawing/2014/main" id="{1F0144CB-C93D-445A-9641-F7D6E672C63A}"/>
                </a:ext>
              </a:extLst>
            </p:cNvPr>
            <p:cNvSpPr/>
            <p:nvPr/>
          </p:nvSpPr>
          <p:spPr>
            <a:xfrm>
              <a:off x="2646487" y="2359290"/>
              <a:ext cx="2217685" cy="1200617"/>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Spatial data &amp; derivatives </a:t>
              </a:r>
            </a:p>
            <a:p>
              <a:pPr algn="ctr"/>
              <a:r>
                <a:rPr lang="en-US" sz="1350" dirty="0"/>
                <a:t>(aka “Big Data)</a:t>
              </a:r>
            </a:p>
          </p:txBody>
        </p:sp>
      </p:grpSp>
    </p:spTree>
    <p:extLst>
      <p:ext uri="{BB962C8B-B14F-4D97-AF65-F5344CB8AC3E}">
        <p14:creationId xmlns:p14="http://schemas.microsoft.com/office/powerpoint/2010/main" val="2269769240"/>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9AF1C61A1B7A4D8AA009DE2E45EE62" ma:contentTypeVersion="2" ma:contentTypeDescription="Create a new document." ma:contentTypeScope="" ma:versionID="5108bffca6b62880084f752c83a2df57">
  <xsd:schema xmlns:xsd="http://www.w3.org/2001/XMLSchema" xmlns:xs="http://www.w3.org/2001/XMLSchema" xmlns:p="http://schemas.microsoft.com/office/2006/metadata/properties" xmlns:ns2="134b2e16-61f7-4a30-91ec-c13e6fd8bb51" targetNamespace="http://schemas.microsoft.com/office/2006/metadata/properties" ma:root="true" ma:fieldsID="a6a47ebe2caf24817e2906d5228c8d20" ns2:_="">
    <xsd:import namespace="134b2e16-61f7-4a30-91ec-c13e6fd8bb5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4b2e16-61f7-4a30-91ec-c13e6fd8bb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B0B21F-EF80-4DC3-8511-C9E4EFEEE2B5}">
  <ds:schemaRefs>
    <ds:schemaRef ds:uri="http://schemas.microsoft.com/sharepoint/v3/contenttype/forms"/>
  </ds:schemaRefs>
</ds:datastoreItem>
</file>

<file path=customXml/itemProps2.xml><?xml version="1.0" encoding="utf-8"?>
<ds:datastoreItem xmlns:ds="http://schemas.openxmlformats.org/officeDocument/2006/customXml" ds:itemID="{44D80318-46DD-4C06-BF6E-F3CEC8D3C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4b2e16-61f7-4a30-91ec-c13e6fd8bb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70FF29-E051-4C94-92EF-3F5862FA99DF}">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134b2e16-61f7-4a30-91ec-c13e6fd8bb5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43876</TotalTime>
  <Words>888</Words>
  <Application>Microsoft Office PowerPoint</Application>
  <PresentationFormat>Widescreen</PresentationFormat>
  <Paragraphs>191</Paragraphs>
  <Slides>15</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3" baseType="lpstr">
      <vt:lpstr>Arial</vt:lpstr>
      <vt:lpstr>Calibri</vt:lpstr>
      <vt:lpstr>Calibri Light</vt:lpstr>
      <vt:lpstr>Century Gothic</vt:lpstr>
      <vt:lpstr>Wingdings</vt:lpstr>
      <vt:lpstr>Office Theme</vt:lpstr>
      <vt:lpstr>1_Office Theme</vt:lpstr>
      <vt:lpstr>Visio</vt:lpstr>
      <vt:lpstr>PowerPoint Presentation</vt:lpstr>
      <vt:lpstr>PowerPoint Presentation</vt:lpstr>
      <vt:lpstr>PowerPoint Presentation</vt:lpstr>
      <vt:lpstr>PowerPoint Presentation</vt:lpstr>
      <vt:lpstr>Level staffing numbers</vt:lpstr>
      <vt:lpstr>PowerPoint Presentation</vt:lpstr>
      <vt:lpstr>Decision Support Systems</vt:lpstr>
      <vt:lpstr>PowerPoint Presentation</vt:lpstr>
      <vt:lpstr>PowerPoint Presentation</vt:lpstr>
      <vt:lpstr>CART Process</vt:lpstr>
      <vt:lpstr>Vulnerability assessment / management options</vt:lpstr>
      <vt:lpstr>Communicate with clients</vt:lpstr>
      <vt:lpstr>Status update / What is next?</vt:lpstr>
      <vt:lpstr>PowerPoint Presentation</vt:lpstr>
      <vt:lpstr>PowerPoint Presentation</vt:lpstr>
    </vt:vector>
  </TitlesOfParts>
  <Company>PDRI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PDRI</dc:creator>
  <cp:lastModifiedBy>Nemecek, Jason - NRCS - Fort Collins, CO</cp:lastModifiedBy>
  <cp:revision>1545</cp:revision>
  <cp:lastPrinted>2017-01-31T19:09:53Z</cp:lastPrinted>
  <dcterms:created xsi:type="dcterms:W3CDTF">2014-03-11T13:04:44Z</dcterms:created>
  <dcterms:modified xsi:type="dcterms:W3CDTF">2021-01-27T14:03:12Z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0x0101002D9AF1C61A1B7A4D8AA009DE2E45EE62</vt:lpwstr>
  </property>
</Properties>
</file>